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259" r:id="rId3"/>
    <p:sldId id="261" r:id="rId4"/>
    <p:sldId id="258" r:id="rId5"/>
    <p:sldId id="263" r:id="rId6"/>
    <p:sldId id="290" r:id="rId7"/>
    <p:sldId id="264" r:id="rId8"/>
    <p:sldId id="265" r:id="rId9"/>
    <p:sldId id="266" r:id="rId10"/>
    <p:sldId id="268" r:id="rId11"/>
    <p:sldId id="267" r:id="rId12"/>
    <p:sldId id="269" r:id="rId13"/>
    <p:sldId id="287" r:id="rId14"/>
    <p:sldId id="289" r:id="rId15"/>
    <p:sldId id="346" r:id="rId16"/>
    <p:sldId id="347" r:id="rId17"/>
    <p:sldId id="353" r:id="rId18"/>
    <p:sldId id="354" r:id="rId19"/>
    <p:sldId id="271" r:id="rId20"/>
    <p:sldId id="273" r:id="rId21"/>
    <p:sldId id="272" r:id="rId22"/>
    <p:sldId id="274" r:id="rId23"/>
    <p:sldId id="275" r:id="rId24"/>
    <p:sldId id="292" r:id="rId25"/>
    <p:sldId id="293" r:id="rId26"/>
    <p:sldId id="294" r:id="rId27"/>
    <p:sldId id="297" r:id="rId28"/>
    <p:sldId id="295" r:id="rId29"/>
    <p:sldId id="296" r:id="rId30"/>
    <p:sldId id="298" r:id="rId31"/>
    <p:sldId id="276" r:id="rId32"/>
    <p:sldId id="299" r:id="rId33"/>
    <p:sldId id="348" r:id="rId34"/>
    <p:sldId id="349" r:id="rId35"/>
    <p:sldId id="350" r:id="rId36"/>
    <p:sldId id="351" r:id="rId37"/>
    <p:sldId id="352" r:id="rId38"/>
    <p:sldId id="277" r:id="rId39"/>
    <p:sldId id="279" r:id="rId40"/>
    <p:sldId id="327" r:id="rId41"/>
    <p:sldId id="280" r:id="rId42"/>
    <p:sldId id="281" r:id="rId43"/>
    <p:sldId id="282" r:id="rId44"/>
    <p:sldId id="283" r:id="rId45"/>
    <p:sldId id="301" r:id="rId46"/>
    <p:sldId id="300" r:id="rId47"/>
    <p:sldId id="278" r:id="rId48"/>
    <p:sldId id="284" r:id="rId49"/>
    <p:sldId id="285" r:id="rId50"/>
    <p:sldId id="286" r:id="rId51"/>
    <p:sldId id="302" r:id="rId52"/>
    <p:sldId id="303" r:id="rId53"/>
    <p:sldId id="304" r:id="rId54"/>
    <p:sldId id="305" r:id="rId55"/>
    <p:sldId id="328" r:id="rId56"/>
    <p:sldId id="306" r:id="rId57"/>
    <p:sldId id="307" r:id="rId58"/>
    <p:sldId id="308" r:id="rId59"/>
    <p:sldId id="309" r:id="rId60"/>
    <p:sldId id="329" r:id="rId61"/>
    <p:sldId id="310" r:id="rId62"/>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宋体" charset="-122"/>
        <a:cs typeface="+mn-cs"/>
      </a:defRPr>
    </a:lvl1pPr>
    <a:lvl2pPr marL="457200" algn="l" defTabSz="457200" rtl="0" fontAlgn="base">
      <a:spcBef>
        <a:spcPct val="0"/>
      </a:spcBef>
      <a:spcAft>
        <a:spcPct val="0"/>
      </a:spcAft>
      <a:defRPr kern="1200">
        <a:solidFill>
          <a:schemeClr val="tx1"/>
        </a:solidFill>
        <a:latin typeface="Arial" charset="0"/>
        <a:ea typeface="宋体" charset="-122"/>
        <a:cs typeface="+mn-cs"/>
      </a:defRPr>
    </a:lvl2pPr>
    <a:lvl3pPr marL="914400" algn="l" defTabSz="457200" rtl="0" fontAlgn="base">
      <a:spcBef>
        <a:spcPct val="0"/>
      </a:spcBef>
      <a:spcAft>
        <a:spcPct val="0"/>
      </a:spcAft>
      <a:defRPr kern="1200">
        <a:solidFill>
          <a:schemeClr val="tx1"/>
        </a:solidFill>
        <a:latin typeface="Arial" charset="0"/>
        <a:ea typeface="宋体" charset="-122"/>
        <a:cs typeface="+mn-cs"/>
      </a:defRPr>
    </a:lvl3pPr>
    <a:lvl4pPr marL="1371600" algn="l" defTabSz="457200" rtl="0" fontAlgn="base">
      <a:spcBef>
        <a:spcPct val="0"/>
      </a:spcBef>
      <a:spcAft>
        <a:spcPct val="0"/>
      </a:spcAft>
      <a:defRPr kern="1200">
        <a:solidFill>
          <a:schemeClr val="tx1"/>
        </a:solidFill>
        <a:latin typeface="Arial" charset="0"/>
        <a:ea typeface="宋体" charset="-122"/>
        <a:cs typeface="+mn-cs"/>
      </a:defRPr>
    </a:lvl4pPr>
    <a:lvl5pPr marL="1828800" algn="l" defTabSz="457200"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1" autoAdjust="0"/>
    <p:restoredTop sz="94660"/>
  </p:normalViewPr>
  <p:slideViewPr>
    <p:cSldViewPr snapToGrid="0">
      <p:cViewPr varScale="1">
        <p:scale>
          <a:sx n="68" d="100"/>
          <a:sy n="68" d="100"/>
        </p:scale>
        <p:origin x="504"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02614AAF-3182-48A4-940B-4F35922DD30A}" type="datetimeFigureOut">
              <a:rPr lang="zh-CN" altLang="en-US"/>
              <a:pPr>
                <a:defRPr/>
              </a:pPr>
              <a:t>2022/2/23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701D4DDA-1CF3-41BE-B1F0-E1331EF3E39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6"/>
          <p:cNvGrpSpPr>
            <a:grpSpLocks/>
          </p:cNvGrpSpPr>
          <p:nvPr/>
        </p:nvGrpSpPr>
        <p:grpSpPr bwMode="auto">
          <a:xfrm>
            <a:off x="-17463" y="0"/>
            <a:ext cx="12231688" cy="6856413"/>
            <a:chOff x="-16934" y="0"/>
            <a:chExt cx="12231160" cy="6856214"/>
          </a:xfrm>
        </p:grpSpPr>
        <p:pic>
          <p:nvPicPr>
            <p:cNvPr id="5" name="Picture 15" descr="HD-PanelTitleR1.png"/>
            <p:cNvPicPr>
              <a:picLocks noChangeAspect="1"/>
            </p:cNvPicPr>
            <p:nvPr/>
          </p:nvPicPr>
          <p:blipFill>
            <a:blip r:embed="rId2"/>
            <a:srcRect/>
            <a:stretch>
              <a:fillRect/>
            </a:stretch>
          </p:blipFill>
          <p:spPr bwMode="auto">
            <a:xfrm>
              <a:off x="0" y="0"/>
              <a:ext cx="12188825" cy="6856214"/>
            </a:xfrm>
            <a:prstGeom prst="rect">
              <a:avLst/>
            </a:prstGeom>
            <a:noFill/>
            <a:ln w="9525">
              <a:noFill/>
              <a:miter lim="800000"/>
              <a:headEnd/>
              <a:tailEnd/>
            </a:ln>
          </p:spPr>
        </p:pic>
        <p:sp>
          <p:nvSpPr>
            <p:cNvPr id="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 name="Picture 16" descr="HDRibbonTitle-UniformTrim.png"/>
            <p:cNvPicPr>
              <a:picLocks noChangeAspect="1"/>
            </p:cNvPicPr>
            <p:nvPr/>
          </p:nvPicPr>
          <p:blipFill>
            <a:blip r:embed="rId3"/>
            <a:srcRect/>
            <a:stretch>
              <a:fillRect/>
            </a:stretch>
          </p:blipFill>
          <p:spPr bwMode="auto">
            <a:xfrm>
              <a:off x="-16934" y="3147609"/>
              <a:ext cx="2478024" cy="612648"/>
            </a:xfrm>
            <a:prstGeom prst="rect">
              <a:avLst/>
            </a:prstGeom>
            <a:noFill/>
            <a:ln w="9525">
              <a:noFill/>
              <a:miter lim="800000"/>
              <a:headEnd/>
              <a:tailEnd/>
            </a:ln>
          </p:spPr>
        </p:pic>
        <p:pic>
          <p:nvPicPr>
            <p:cNvPr id="8" name="Picture 19" descr="HDRibbonTitle-UniformTrim.png"/>
            <p:cNvPicPr>
              <a:picLocks noChangeAspect="1"/>
            </p:cNvPicPr>
            <p:nvPr/>
          </p:nvPicPr>
          <p:blipFill>
            <a:blip r:embed="rId3"/>
            <a:srcRect/>
            <a:stretch>
              <a:fillRect/>
            </a:stretch>
          </p:blipFill>
          <p:spPr bwMode="auto">
            <a:xfrm>
              <a:off x="9736202" y="3147609"/>
              <a:ext cx="2478024" cy="612648"/>
            </a:xfrm>
            <a:prstGeom prst="rect">
              <a:avLst/>
            </a:prstGeom>
            <a:noFill/>
            <a:ln w="9525">
              <a:noFill/>
              <a:miter lim="800000"/>
              <a:headEnd/>
              <a:tailEnd/>
            </a:ln>
          </p:spPr>
        </p:pic>
      </p:grpSp>
      <p:cxnSp>
        <p:nvCxnSpPr>
          <p:cNvPr id="9" name="Straight Connector 14"/>
          <p:cNvCxnSpPr/>
          <p:nvPr/>
        </p:nvCxnSpPr>
        <p:spPr>
          <a:xfrm>
            <a:off x="2692400" y="3522663"/>
            <a:ext cx="681513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10" name="Date Placeholder 3"/>
          <p:cNvSpPr>
            <a:spLocks noGrp="1"/>
          </p:cNvSpPr>
          <p:nvPr>
            <p:ph type="dt" sz="half" idx="10"/>
          </p:nvPr>
        </p:nvSpPr>
        <p:spPr>
          <a:xfrm>
            <a:off x="7983538" y="5037138"/>
            <a:ext cx="896937" cy="279400"/>
          </a:xfrm>
        </p:spPr>
        <p:txBody>
          <a:bodyPr/>
          <a:lstStyle>
            <a:lvl1pPr>
              <a:defRPr/>
            </a:lvl1pPr>
          </a:lstStyle>
          <a:p>
            <a:pPr>
              <a:defRPr/>
            </a:pPr>
            <a:fld id="{53ECFA93-3544-467C-864E-04B808D0E905}" type="datetimeFigureOut">
              <a:rPr lang="en-US"/>
              <a:pPr>
                <a:defRPr/>
              </a:pPr>
              <a:t>2/23/2022</a:t>
            </a:fld>
            <a:endParaRPr lang="en-US"/>
          </a:p>
        </p:txBody>
      </p:sp>
      <p:sp>
        <p:nvSpPr>
          <p:cNvPr id="11" name="Footer Placeholder 4"/>
          <p:cNvSpPr>
            <a:spLocks noGrp="1"/>
          </p:cNvSpPr>
          <p:nvPr>
            <p:ph type="ftr" sz="quarter" idx="11"/>
          </p:nvPr>
        </p:nvSpPr>
        <p:spPr>
          <a:xfrm>
            <a:off x="2692400" y="5037138"/>
            <a:ext cx="5214938" cy="279400"/>
          </a:xfrm>
        </p:spPr>
        <p:txBody>
          <a:bodyPr/>
          <a:lstStyle>
            <a:lvl1pPr>
              <a:defRPr/>
            </a:lvl1pPr>
          </a:lstStyle>
          <a:p>
            <a:pPr>
              <a:defRPr/>
            </a:pPr>
            <a:endParaRPr lang="en-US"/>
          </a:p>
        </p:txBody>
      </p:sp>
      <p:sp>
        <p:nvSpPr>
          <p:cNvPr id="12" name="Slide Number Placeholder 5"/>
          <p:cNvSpPr>
            <a:spLocks noGrp="1"/>
          </p:cNvSpPr>
          <p:nvPr>
            <p:ph type="sldNum" sz="quarter" idx="12"/>
          </p:nvPr>
        </p:nvSpPr>
        <p:spPr>
          <a:xfrm>
            <a:off x="8956675" y="5037138"/>
            <a:ext cx="550863" cy="279400"/>
          </a:xfrm>
        </p:spPr>
        <p:txBody>
          <a:bodyPr/>
          <a:lstStyle>
            <a:lvl1pPr>
              <a:defRPr/>
            </a:lvl1pPr>
          </a:lstStyle>
          <a:p>
            <a:pPr>
              <a:defRPr/>
            </a:pPr>
            <a:fld id="{286714F1-2A27-4A5B-AE83-C58EE95A635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B209029E-F7FF-4881-9C1E-AFC7BB8ADD02}" type="datetimeFigureOut">
              <a:rPr lang="en-US"/>
              <a:pPr>
                <a:defRPr/>
              </a:pPr>
              <a:t>2/23/2022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9D1EC92-16D5-448B-80CA-0DE9503F3F38}"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cxnSp>
        <p:nvCxnSpPr>
          <p:cNvPr id="4" name="Straight Connector 14"/>
          <p:cNvCxnSpPr/>
          <p:nvPr/>
        </p:nvCxnSpPr>
        <p:spPr>
          <a:xfrm>
            <a:off x="1395413" y="41402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303868" y="982132"/>
            <a:ext cx="9592732" cy="2954868"/>
          </a:xfrm>
        </p:spPr>
        <p:txBody>
          <a:bodyP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7D421B24-2376-4C9E-B0A2-62579B7ABA62}" type="datetimeFigureOut">
              <a:rPr lang="en-US"/>
              <a:pPr>
                <a:defRPr/>
              </a:pPr>
              <a:t>2/23/2022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C7E609F-A997-4AC5-BE48-0526DCC44773}"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5" name="TextBox 13"/>
          <p:cNvSpPr txBox="1"/>
          <p:nvPr/>
        </p:nvSpPr>
        <p:spPr>
          <a:xfrm>
            <a:off x="862013" y="879475"/>
            <a:ext cx="609600" cy="585788"/>
          </a:xfrm>
          <a:prstGeom prst="rect">
            <a:avLst/>
          </a:prstGeom>
        </p:spPr>
        <p:txBody>
          <a:bodyPr anchor="ctr"/>
          <a:lstStyle/>
          <a:p>
            <a:pPr fontAlgn="auto">
              <a:spcBef>
                <a:spcPts val="0"/>
              </a:spcBef>
              <a:spcAft>
                <a:spcPts val="0"/>
              </a:spcAft>
              <a:defRPr/>
            </a:pPr>
            <a:r>
              <a:rPr lang="en-US" sz="8000" dirty="0">
                <a:latin typeface="+mn-lt"/>
                <a:ea typeface="+mn-ea"/>
              </a:rPr>
              <a:t>“</a:t>
            </a:r>
          </a:p>
        </p:txBody>
      </p:sp>
      <p:sp>
        <p:nvSpPr>
          <p:cNvPr id="6" name="TextBox 14"/>
          <p:cNvSpPr txBox="1"/>
          <p:nvPr/>
        </p:nvSpPr>
        <p:spPr>
          <a:xfrm>
            <a:off x="10599738" y="2827338"/>
            <a:ext cx="609600" cy="585787"/>
          </a:xfrm>
          <a:prstGeom prst="rect">
            <a:avLst/>
          </a:prstGeom>
        </p:spPr>
        <p:txBody>
          <a:bodyPr anchor="ctr"/>
          <a:lstStyle/>
          <a:p>
            <a:pPr algn="r" fontAlgn="auto">
              <a:spcBef>
                <a:spcPts val="0"/>
              </a:spcBef>
              <a:spcAft>
                <a:spcPts val="0"/>
              </a:spcAft>
              <a:defRPr/>
            </a:pPr>
            <a:r>
              <a:rPr lang="en-US" sz="8000" dirty="0">
                <a:latin typeface="+mn-lt"/>
                <a:ea typeface="+mn-ea"/>
              </a:rPr>
              <a:t>”</a:t>
            </a:r>
          </a:p>
        </p:txBody>
      </p:sp>
      <p:cxnSp>
        <p:nvCxnSpPr>
          <p:cNvPr id="7" name="Straight Connector 18"/>
          <p:cNvCxnSpPr/>
          <p:nvPr/>
        </p:nvCxnSpPr>
        <p:spPr>
          <a:xfrm>
            <a:off x="1395413" y="41402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446213" y="982132"/>
            <a:ext cx="9296398" cy="2370668"/>
          </a:xfrm>
        </p:spPr>
        <p:txBody>
          <a:bodyP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8" name="Date Placeholder 3"/>
          <p:cNvSpPr>
            <a:spLocks noGrp="1"/>
          </p:cNvSpPr>
          <p:nvPr>
            <p:ph type="dt" sz="half" idx="14"/>
          </p:nvPr>
        </p:nvSpPr>
        <p:spPr/>
        <p:txBody>
          <a:bodyPr/>
          <a:lstStyle>
            <a:lvl1pPr>
              <a:defRPr/>
            </a:lvl1pPr>
          </a:lstStyle>
          <a:p>
            <a:pPr>
              <a:defRPr/>
            </a:pPr>
            <a:fld id="{527DEE41-BF29-442E-87EE-45D412BB4C97}" type="datetimeFigureOut">
              <a:rPr lang="en-US"/>
              <a:pPr>
                <a:defRPr/>
              </a:pPr>
              <a:t>2/23/2022</a:t>
            </a:fld>
            <a:endParaRPr lang="en-US"/>
          </a:p>
        </p:txBody>
      </p:sp>
      <p:sp>
        <p:nvSpPr>
          <p:cNvPr id="9" name="Footer Placeholder 4"/>
          <p:cNvSpPr>
            <a:spLocks noGrp="1"/>
          </p:cNvSpPr>
          <p:nvPr>
            <p:ph type="ftr" sz="quarter" idx="15"/>
          </p:nvPr>
        </p:nvSpPr>
        <p:spPr/>
        <p:txBody>
          <a:bodyPr/>
          <a:lstStyle>
            <a:lvl1pPr>
              <a:defRPr/>
            </a:lvl1pPr>
          </a:lstStyle>
          <a:p>
            <a:pPr>
              <a:defRPr/>
            </a:pPr>
            <a:endParaRPr lang="en-US"/>
          </a:p>
        </p:txBody>
      </p:sp>
      <p:sp>
        <p:nvSpPr>
          <p:cNvPr id="11" name="Slide Number Placeholder 5"/>
          <p:cNvSpPr>
            <a:spLocks noGrp="1"/>
          </p:cNvSpPr>
          <p:nvPr>
            <p:ph type="sldNum" sz="quarter" idx="16"/>
          </p:nvPr>
        </p:nvSpPr>
        <p:spPr/>
        <p:txBody>
          <a:bodyPr/>
          <a:lstStyle>
            <a:lvl1pPr>
              <a:defRPr/>
            </a:lvl1pPr>
          </a:lstStyle>
          <a:p>
            <a:pPr>
              <a:defRPr/>
            </a:pPr>
            <a:fld id="{C6405882-84DD-4F16-A753-0683BD9CBFE7}"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AED1093F-1A29-4F9C-B248-2C1AD8B7DC05}" type="datetimeFigureOut">
              <a:rPr lang="en-US"/>
              <a:pPr>
                <a:defRPr/>
              </a:pPr>
              <a:t>2/23/2022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7988E84-3DCE-405E-8C93-521F32E0B3CC}"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5" name="TextBox 11"/>
          <p:cNvSpPr txBox="1"/>
          <p:nvPr/>
        </p:nvSpPr>
        <p:spPr>
          <a:xfrm>
            <a:off x="862013" y="879475"/>
            <a:ext cx="609600" cy="585788"/>
          </a:xfrm>
          <a:prstGeom prst="rect">
            <a:avLst/>
          </a:prstGeom>
        </p:spPr>
        <p:txBody>
          <a:bodyPr anchor="ctr"/>
          <a:lstStyle/>
          <a:p>
            <a:pPr fontAlgn="auto">
              <a:spcBef>
                <a:spcPts val="0"/>
              </a:spcBef>
              <a:spcAft>
                <a:spcPts val="0"/>
              </a:spcAft>
              <a:defRPr/>
            </a:pPr>
            <a:r>
              <a:rPr lang="en-US" sz="8000" dirty="0">
                <a:latin typeface="+mn-lt"/>
                <a:ea typeface="+mn-ea"/>
              </a:rPr>
              <a:t>“</a:t>
            </a:r>
          </a:p>
        </p:txBody>
      </p:sp>
      <p:sp>
        <p:nvSpPr>
          <p:cNvPr id="6" name="TextBox 12"/>
          <p:cNvSpPr txBox="1"/>
          <p:nvPr/>
        </p:nvSpPr>
        <p:spPr>
          <a:xfrm>
            <a:off x="10599738" y="2598738"/>
            <a:ext cx="609600" cy="585787"/>
          </a:xfrm>
          <a:prstGeom prst="rect">
            <a:avLst/>
          </a:prstGeom>
        </p:spPr>
        <p:txBody>
          <a:bodyPr anchor="ctr"/>
          <a:lstStyle/>
          <a:p>
            <a:pPr algn="r" fontAlgn="auto">
              <a:spcBef>
                <a:spcPts val="0"/>
              </a:spcBef>
              <a:spcAft>
                <a:spcPts val="0"/>
              </a:spcAft>
              <a:defRPr/>
            </a:pPr>
            <a:r>
              <a:rPr lang="en-US" sz="8000" dirty="0">
                <a:latin typeface="+mn-lt"/>
                <a:ea typeface="+mn-ea"/>
              </a:rPr>
              <a:t>”</a:t>
            </a:r>
          </a:p>
        </p:txBody>
      </p:sp>
      <p:cxnSp>
        <p:nvCxnSpPr>
          <p:cNvPr id="7" name="Straight Connector 25"/>
          <p:cNvCxnSpPr/>
          <p:nvPr/>
        </p:nvCxnSpPr>
        <p:spPr>
          <a:xfrm>
            <a:off x="1395413" y="34290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446213" y="982132"/>
            <a:ext cx="9296398" cy="2243668"/>
          </a:xfrm>
        </p:spPr>
        <p:txBody>
          <a:bodyP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1" y="4529667"/>
            <a:ext cx="9609668" cy="1346200"/>
          </a:xfrm>
        </p:spPr>
        <p:txBody>
          <a:bodyP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8" name="Date Placeholder 3"/>
          <p:cNvSpPr>
            <a:spLocks noGrp="1"/>
          </p:cNvSpPr>
          <p:nvPr>
            <p:ph type="dt" sz="half" idx="14"/>
          </p:nvPr>
        </p:nvSpPr>
        <p:spPr/>
        <p:txBody>
          <a:bodyPr/>
          <a:lstStyle>
            <a:lvl1pPr>
              <a:defRPr/>
            </a:lvl1pPr>
          </a:lstStyle>
          <a:p>
            <a:pPr>
              <a:defRPr/>
            </a:pPr>
            <a:fld id="{B16A0A63-91CA-4BBE-8E91-E733ECF8FEBA}" type="datetimeFigureOut">
              <a:rPr lang="en-US"/>
              <a:pPr>
                <a:defRPr/>
              </a:pPr>
              <a:t>2/23/2022</a:t>
            </a:fld>
            <a:endParaRPr lang="en-US"/>
          </a:p>
        </p:txBody>
      </p:sp>
      <p:sp>
        <p:nvSpPr>
          <p:cNvPr id="9" name="Footer Placeholder 4"/>
          <p:cNvSpPr>
            <a:spLocks noGrp="1"/>
          </p:cNvSpPr>
          <p:nvPr>
            <p:ph type="ftr" sz="quarter" idx="15"/>
          </p:nvPr>
        </p:nvSpPr>
        <p:spPr/>
        <p:txBody>
          <a:bodyPr/>
          <a:lstStyle>
            <a:lvl1pPr>
              <a:defRPr/>
            </a:lvl1pPr>
          </a:lstStyle>
          <a:p>
            <a:pPr>
              <a:defRPr/>
            </a:pPr>
            <a:endParaRPr lang="en-US"/>
          </a:p>
        </p:txBody>
      </p:sp>
      <p:sp>
        <p:nvSpPr>
          <p:cNvPr id="10" name="Slide Number Placeholder 5"/>
          <p:cNvSpPr>
            <a:spLocks noGrp="1"/>
          </p:cNvSpPr>
          <p:nvPr>
            <p:ph type="sldNum" sz="quarter" idx="16"/>
          </p:nvPr>
        </p:nvSpPr>
        <p:spPr/>
        <p:txBody>
          <a:bodyPr/>
          <a:lstStyle>
            <a:lvl1pPr>
              <a:defRPr/>
            </a:lvl1pPr>
          </a:lstStyle>
          <a:p>
            <a:pPr>
              <a:defRPr/>
            </a:pPr>
            <a:fld id="{B3E609AC-4CE3-4843-A646-AD18E185F6A0}"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cxnSp>
        <p:nvCxnSpPr>
          <p:cNvPr id="5" name="Straight Connector 14"/>
          <p:cNvCxnSpPr/>
          <p:nvPr/>
        </p:nvCxnSpPr>
        <p:spPr>
          <a:xfrm>
            <a:off x="1395413" y="3429000"/>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5401" y="982132"/>
            <a:ext cx="9609666" cy="2243668"/>
          </a:xfrm>
        </p:spPr>
        <p:txBody>
          <a:bodyPr rtlCol="0">
            <a:normAutofit/>
          </a:bodyPr>
          <a:lstStyle>
            <a:lvl1pPr>
              <a:defRPr lang="en-US" b="0" dirty="0"/>
            </a:lvl1pPr>
          </a:lstStyle>
          <a:p>
            <a:pPr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0" y="4470399"/>
            <a:ext cx="9609670" cy="1405467"/>
          </a:xfrm>
        </p:spPr>
        <p:txBody>
          <a:bodyP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6" name="Date Placeholder 3"/>
          <p:cNvSpPr>
            <a:spLocks noGrp="1"/>
          </p:cNvSpPr>
          <p:nvPr>
            <p:ph type="dt" sz="half" idx="14"/>
          </p:nvPr>
        </p:nvSpPr>
        <p:spPr/>
        <p:txBody>
          <a:bodyPr/>
          <a:lstStyle>
            <a:lvl1pPr>
              <a:defRPr/>
            </a:lvl1pPr>
          </a:lstStyle>
          <a:p>
            <a:pPr>
              <a:defRPr/>
            </a:pPr>
            <a:fld id="{EA42385B-44D1-44B0-AAA2-6040E6C24F80}" type="datetimeFigureOut">
              <a:rPr lang="en-US"/>
              <a:pPr>
                <a:defRPr/>
              </a:pPr>
              <a:t>2/23/2022</a:t>
            </a:fld>
            <a:endParaRPr lang="en-US"/>
          </a:p>
        </p:txBody>
      </p:sp>
      <p:sp>
        <p:nvSpPr>
          <p:cNvPr id="7" name="Footer Placeholder 4"/>
          <p:cNvSpPr>
            <a:spLocks noGrp="1"/>
          </p:cNvSpPr>
          <p:nvPr>
            <p:ph type="ftr" sz="quarter" idx="15"/>
          </p:nvPr>
        </p:nvSpPr>
        <p:spPr/>
        <p:txBody>
          <a:bodyPr/>
          <a:lstStyle>
            <a:lvl1pPr>
              <a:defRPr/>
            </a:lvl1pPr>
          </a:lstStyle>
          <a:p>
            <a:pPr>
              <a:defRPr/>
            </a:pPr>
            <a:endParaRPr lang="en-US"/>
          </a:p>
        </p:txBody>
      </p:sp>
      <p:sp>
        <p:nvSpPr>
          <p:cNvPr id="8" name="Slide Number Placeholder 5"/>
          <p:cNvSpPr>
            <a:spLocks noGrp="1"/>
          </p:cNvSpPr>
          <p:nvPr>
            <p:ph type="sldNum" sz="quarter" idx="16"/>
          </p:nvPr>
        </p:nvSpPr>
        <p:spPr/>
        <p:txBody>
          <a:bodyPr/>
          <a:lstStyle>
            <a:lvl1pPr>
              <a:defRPr/>
            </a:lvl1pPr>
          </a:lstStyle>
          <a:p>
            <a:pPr>
              <a:defRPr/>
            </a:pPr>
            <a:fld id="{3725A74A-32B5-48E2-B709-249F20A16D57}"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cxnSp>
        <p:nvCxnSpPr>
          <p:cNvPr id="4" name="Straight Connector 13"/>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739BDD28-B127-4795-8AFE-DF7F307D8242}" type="datetimeFigureOut">
              <a:rPr lang="en-US"/>
              <a:pPr>
                <a:defRPr/>
              </a:pPr>
              <a:t>2/23/2022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D353599-EC7A-478D-84B2-FEEFBD1AB692}"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cxnSp>
        <p:nvCxnSpPr>
          <p:cNvPr id="4" name="Straight Connector 13"/>
          <p:cNvCxnSpPr/>
          <p:nvPr/>
        </p:nvCxnSpPr>
        <p:spPr>
          <a:xfrm>
            <a:off x="886460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65E3EBF4-E3B8-4EDF-940E-EFBD6F329AC7}" type="datetimeFigureOut">
              <a:rPr lang="en-US"/>
              <a:pPr>
                <a:defRPr/>
              </a:pPr>
              <a:t>2/23/2022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908DC31-9E64-4795-8D48-6D87FE63CD56}"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407834" y="692151"/>
            <a:ext cx="8640233" cy="576263"/>
          </a:xfrm>
        </p:spPr>
        <p:txBody>
          <a:bodyPr/>
          <a:lstStyle/>
          <a:p>
            <a:r>
              <a:rPr lang="zh-CN" altLang="en-US"/>
              <a:t>单击此处编辑母版标题样式</a:t>
            </a:r>
          </a:p>
        </p:txBody>
      </p:sp>
      <p:sp>
        <p:nvSpPr>
          <p:cNvPr id="3" name="文本占位符 2"/>
          <p:cNvSpPr>
            <a:spLocks noGrp="1"/>
          </p:cNvSpPr>
          <p:nvPr>
            <p:ph type="body" sz="half" idx="1"/>
          </p:nvPr>
        </p:nvSpPr>
        <p:spPr>
          <a:xfrm>
            <a:off x="527051" y="1341439"/>
            <a:ext cx="5681133" cy="5400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11385" y="1341439"/>
            <a:ext cx="5683249" cy="5400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p:txBody>
          <a:bodyPr/>
          <a:lstStyle>
            <a:lvl1pPr>
              <a:defRPr/>
            </a:lvl1pPr>
          </a:lstStyle>
          <a:p>
            <a:pPr>
              <a:defRPr/>
            </a:pPr>
            <a:r>
              <a:rPr lang="zh-CN" altLang="en-US"/>
              <a:t>第</a:t>
            </a:r>
            <a:fld id="{355289E4-3784-47D0-8527-6EEC22B72868}" type="slidenum">
              <a:rPr lang="zh-CN" altLang="en-US"/>
              <a:pPr>
                <a:defRPr/>
              </a:pPr>
              <a:t>‹#›</a:t>
            </a:fld>
            <a:r>
              <a:rPr lang="zh-CN" altLang="en-US"/>
              <a:t>页 共</a:t>
            </a:r>
            <a:r>
              <a:rPr lang="en-US" altLang="zh-CN"/>
              <a:t>93</a:t>
            </a:r>
            <a:r>
              <a:rPr lang="zh-CN" altLang="en-US"/>
              <a:t>页</a:t>
            </a:r>
          </a:p>
        </p:txBody>
      </p:sp>
    </p:spTree>
  </p:cSld>
  <p:clrMapOvr>
    <a:masterClrMapping/>
  </p:clrMapOvr>
  <p:transition spd="slow">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Straight Connector 6"/>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Footer Placeholder 4"/>
          <p:cNvSpPr>
            <a:spLocks noGrp="1"/>
          </p:cNvSpPr>
          <p:nvPr>
            <p:ph type="ftr" sz="quarter" idx="10"/>
          </p:nvPr>
        </p:nvSpPr>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cxnSp>
        <p:nvCxnSpPr>
          <p:cNvPr id="4" name="Straight Connector 15"/>
          <p:cNvCxnSpPr/>
          <p:nvPr/>
        </p:nvCxnSpPr>
        <p:spPr>
          <a:xfrm>
            <a:off x="2012950" y="3709988"/>
            <a:ext cx="81629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65C3D43C-209A-43BB-BBBF-2FC8C4E70BD7}" type="datetimeFigureOut">
              <a:rPr lang="en-US"/>
              <a:pPr>
                <a:defRPr/>
              </a:pPr>
              <a:t>2/23/2022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6851092-113E-4973-AE74-84CD29CF032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5" name="Straight Connector 7"/>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Date Placeholder 4"/>
          <p:cNvSpPr>
            <a:spLocks noGrp="1"/>
          </p:cNvSpPr>
          <p:nvPr>
            <p:ph type="dt" sz="half" idx="10"/>
          </p:nvPr>
        </p:nvSpPr>
        <p:spPr/>
        <p:txBody>
          <a:bodyPr/>
          <a:lstStyle>
            <a:lvl1pPr>
              <a:defRPr/>
            </a:lvl1pPr>
          </a:lstStyle>
          <a:p>
            <a:pPr>
              <a:defRPr/>
            </a:pPr>
            <a:fld id="{39A07179-1A35-45F9-BDB6-22D3C448AFBB}" type="datetimeFigureOut">
              <a:rPr lang="en-US"/>
              <a:pPr>
                <a:defRPr/>
              </a:pPr>
              <a:t>2/23/2022</a:t>
            </a:fld>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337633DB-3440-42A4-ABF9-D7E5A7CCC73D}"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cxnSp>
        <p:nvCxnSpPr>
          <p:cNvPr id="7" name="Straight Connector 17"/>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95400" y="3243262"/>
            <a:ext cx="4718304" cy="2632605"/>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80670" y="3243262"/>
            <a:ext cx="4718304" cy="2632605"/>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Date Placeholder 6"/>
          <p:cNvSpPr>
            <a:spLocks noGrp="1"/>
          </p:cNvSpPr>
          <p:nvPr>
            <p:ph type="dt" sz="half" idx="10"/>
          </p:nvPr>
        </p:nvSpPr>
        <p:spPr/>
        <p:txBody>
          <a:bodyPr/>
          <a:lstStyle>
            <a:lvl1pPr>
              <a:defRPr/>
            </a:lvl1pPr>
          </a:lstStyle>
          <a:p>
            <a:pPr>
              <a:defRPr/>
            </a:pPr>
            <a:fld id="{145838A8-61A1-4415-8EE4-25C2DC3798D4}" type="datetimeFigureOut">
              <a:rPr lang="en-US"/>
              <a:pPr>
                <a:defRPr/>
              </a:pPr>
              <a:t>2/23/2022</a:t>
            </a:fld>
            <a:endParaRPr lang="en-US"/>
          </a:p>
        </p:txBody>
      </p:sp>
      <p:sp>
        <p:nvSpPr>
          <p:cNvPr id="9" name="Footer Placeholder 7"/>
          <p:cNvSpPr>
            <a:spLocks noGrp="1"/>
          </p:cNvSpPr>
          <p:nvPr>
            <p:ph type="ftr" sz="quarter" idx="11"/>
          </p:nvPr>
        </p:nvSpPr>
        <p:spPr/>
        <p:txBody>
          <a:bodyPr/>
          <a:lstStyle>
            <a:lvl1pPr>
              <a:defRPr/>
            </a:lvl1pPr>
          </a:lstStyle>
          <a:p>
            <a:pPr>
              <a:defRPr/>
            </a:pPr>
            <a:endParaRPr lang="en-US"/>
          </a:p>
        </p:txBody>
      </p:sp>
      <p:sp>
        <p:nvSpPr>
          <p:cNvPr id="10" name="Slide Number Placeholder 8"/>
          <p:cNvSpPr>
            <a:spLocks noGrp="1"/>
          </p:cNvSpPr>
          <p:nvPr>
            <p:ph type="sldNum" sz="quarter" idx="12"/>
          </p:nvPr>
        </p:nvSpPr>
        <p:spPr/>
        <p:txBody>
          <a:bodyPr/>
          <a:lstStyle>
            <a:lvl1pPr>
              <a:defRPr/>
            </a:lvl1pPr>
          </a:lstStyle>
          <a:p>
            <a:pPr>
              <a:defRPr/>
            </a:pPr>
            <a:fld id="{7D8DA757-02E4-4FC2-9A82-B151DB86B4BD}"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cxnSp>
        <p:nvCxnSpPr>
          <p:cNvPr id="3" name="Straight Connector 13"/>
          <p:cNvCxnSpPr/>
          <p:nvPr/>
        </p:nvCxnSpPr>
        <p:spPr>
          <a:xfrm>
            <a:off x="1395413" y="2420938"/>
            <a:ext cx="94075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A3C0AD5-E638-4F4A-A03D-7A8A94D6D195}" type="datetimeFigureOut">
              <a:rPr lang="en-US"/>
              <a:pPr>
                <a:defRPr/>
              </a:pPr>
              <a:t>2/23/2022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E09D656-B8F7-4C9B-B63F-58C6A3CE428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cxnSp>
        <p:nvCxnSpPr>
          <p:cNvPr id="5" name="Straight Connector 15"/>
          <p:cNvCxnSpPr/>
          <p:nvPr/>
        </p:nvCxnSpPr>
        <p:spPr>
          <a:xfrm>
            <a:off x="1395413" y="2913063"/>
            <a:ext cx="35147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293811" y="3031065"/>
            <a:ext cx="3718455" cy="2438404"/>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Date Placeholder 4"/>
          <p:cNvSpPr>
            <a:spLocks noGrp="1"/>
          </p:cNvSpPr>
          <p:nvPr>
            <p:ph type="dt" sz="half" idx="10"/>
          </p:nvPr>
        </p:nvSpPr>
        <p:spPr/>
        <p:txBody>
          <a:bodyPr/>
          <a:lstStyle>
            <a:lvl1pPr>
              <a:defRPr/>
            </a:lvl1pPr>
          </a:lstStyle>
          <a:p>
            <a:pPr>
              <a:defRPr/>
            </a:pPr>
            <a:fld id="{9EA45559-AB85-4BBB-A2D2-FFF6290D1766}" type="datetimeFigureOut">
              <a:rPr lang="en-US"/>
              <a:pPr>
                <a:defRPr/>
              </a:pPr>
              <a:t>2/23/2022</a:t>
            </a:fld>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62AE1776-A0AA-45A6-8065-9D07B5F5B73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1295399" y="3255432"/>
            <a:ext cx="6241816"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A4B25B0C-20E7-415B-A5F6-197213843DDE}" type="datetimeFigureOut">
              <a:rPr lang="en-US"/>
              <a:pPr>
                <a:defRPr/>
              </a:pPr>
              <a:t>2/23/2022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C16FF5F-3EE7-402F-BBAF-6E1A7D95074E}"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026" name="Group 6"/>
          <p:cNvGrpSpPr>
            <a:grpSpLocks/>
          </p:cNvGrpSpPr>
          <p:nvPr/>
        </p:nvGrpSpPr>
        <p:grpSpPr bwMode="auto">
          <a:xfrm>
            <a:off x="-15875" y="0"/>
            <a:ext cx="12230100" cy="6856413"/>
            <a:chOff x="-15736" y="0"/>
            <a:chExt cx="12229962" cy="6856214"/>
          </a:xfrm>
        </p:grpSpPr>
        <p:pic>
          <p:nvPicPr>
            <p:cNvPr id="1032" name="Picture 7" descr="HD-PanelContent.png"/>
            <p:cNvPicPr>
              <a:picLocks noChangeAspect="1"/>
            </p:cNvPicPr>
            <p:nvPr/>
          </p:nvPicPr>
          <p:blipFill>
            <a:blip r:embed="rId20"/>
            <a:srcRect/>
            <a:stretch>
              <a:fillRect/>
            </a:stretch>
          </p:blipFill>
          <p:spPr bwMode="auto">
            <a:xfrm>
              <a:off x="0" y="0"/>
              <a:ext cx="12188825" cy="6856214"/>
            </a:xfrm>
            <a:prstGeom prst="rect">
              <a:avLst/>
            </a:prstGeom>
            <a:noFill/>
            <a:ln w="9525">
              <a:noFill/>
              <a:miter lim="800000"/>
              <a:headEnd/>
              <a:tailEnd/>
            </a:ln>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36" name="Picture 9" descr="HDRibbonContent-UniformTrim.png"/>
            <p:cNvPicPr>
              <a:picLocks noChangeAspect="1"/>
            </p:cNvPicPr>
            <p:nvPr/>
          </p:nvPicPr>
          <p:blipFill>
            <a:blip r:embed="rId21"/>
            <a:srcRect/>
            <a:stretch>
              <a:fillRect/>
            </a:stretch>
          </p:blipFill>
          <p:spPr bwMode="auto">
            <a:xfrm>
              <a:off x="-15736" y="3153832"/>
              <a:ext cx="777240" cy="606425"/>
            </a:xfrm>
            <a:prstGeom prst="rect">
              <a:avLst/>
            </a:prstGeom>
            <a:noFill/>
            <a:ln w="9525">
              <a:noFill/>
              <a:miter lim="800000"/>
              <a:headEnd/>
              <a:tailEnd/>
            </a:ln>
          </p:spPr>
        </p:pic>
        <p:pic>
          <p:nvPicPr>
            <p:cNvPr id="1037" name="Picture 10" descr="HDRibbonContent-UniformTrim.png"/>
            <p:cNvPicPr>
              <a:picLocks noChangeAspect="1"/>
            </p:cNvPicPr>
            <p:nvPr/>
          </p:nvPicPr>
          <p:blipFill>
            <a:blip r:embed="rId21"/>
            <a:srcRect/>
            <a:stretch>
              <a:fillRect/>
            </a:stretch>
          </p:blipFill>
          <p:spPr bwMode="auto">
            <a:xfrm>
              <a:off x="11436986" y="3153832"/>
              <a:ext cx="777240" cy="606425"/>
            </a:xfrm>
            <a:prstGeom prst="rect">
              <a:avLst/>
            </a:prstGeom>
            <a:noFill/>
            <a:ln w="9525">
              <a:noFill/>
              <a:miter lim="800000"/>
              <a:headEnd/>
              <a:tailEnd/>
            </a:ln>
          </p:spPr>
        </p:pic>
      </p:grpSp>
      <p:sp>
        <p:nvSpPr>
          <p:cNvPr id="1027" name="Title Placeholder 1"/>
          <p:cNvSpPr>
            <a:spLocks noGrp="1"/>
          </p:cNvSpPr>
          <p:nvPr>
            <p:ph type="title"/>
          </p:nvPr>
        </p:nvSpPr>
        <p:spPr bwMode="auto">
          <a:xfrm>
            <a:off x="1295400" y="982663"/>
            <a:ext cx="9601200" cy="13033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Text Placeholder 2"/>
          <p:cNvSpPr>
            <a:spLocks noGrp="1"/>
          </p:cNvSpPr>
          <p:nvPr>
            <p:ph type="body" idx="1"/>
          </p:nvPr>
        </p:nvSpPr>
        <p:spPr bwMode="auto">
          <a:xfrm>
            <a:off x="1295400" y="2557463"/>
            <a:ext cx="9601200" cy="3317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2"/>
          </p:nvPr>
        </p:nvSpPr>
        <p:spPr>
          <a:xfrm>
            <a:off x="8677275" y="5969000"/>
            <a:ext cx="1600200" cy="279400"/>
          </a:xfrm>
          <a:prstGeom prst="rect">
            <a:avLst/>
          </a:prstGeom>
        </p:spPr>
        <p:txBody>
          <a:bodyPr vert="horz" lIns="91440" tIns="45720" rIns="91440" bIns="45720" rtlCol="0" anchor="ctr"/>
          <a:lstStyle>
            <a:lvl1pPr algn="r" fontAlgn="auto">
              <a:spcBef>
                <a:spcPts val="0"/>
              </a:spcBef>
              <a:spcAft>
                <a:spcPts val="0"/>
              </a:spcAft>
              <a:defRPr sz="1000" b="0" i="0">
                <a:solidFill>
                  <a:schemeClr val="tx1"/>
                </a:solidFill>
                <a:effectLst/>
                <a:latin typeface="+mn-lt"/>
                <a:ea typeface="+mn-ea"/>
              </a:defRPr>
            </a:lvl1pPr>
          </a:lstStyle>
          <a:p>
            <a:pPr>
              <a:defRPr/>
            </a:pPr>
            <a:fld id="{702BC963-6630-40EE-8D97-8CF228C970A7}" type="datetimeFigureOut">
              <a:rPr lang="en-US"/>
              <a:pPr>
                <a:defRPr/>
              </a:pPr>
              <a:t>2/23/2022</a:t>
            </a:fld>
            <a:endParaRPr lang="en-US"/>
          </a:p>
        </p:txBody>
      </p:sp>
      <p:sp>
        <p:nvSpPr>
          <p:cNvPr id="5" name="Footer Placeholder 4"/>
          <p:cNvSpPr>
            <a:spLocks noGrp="1"/>
          </p:cNvSpPr>
          <p:nvPr>
            <p:ph type="ftr" sz="quarter" idx="3"/>
          </p:nvPr>
        </p:nvSpPr>
        <p:spPr>
          <a:xfrm>
            <a:off x="1295400" y="5969000"/>
            <a:ext cx="7305675" cy="279400"/>
          </a:xfrm>
          <a:prstGeom prst="rect">
            <a:avLst/>
          </a:prstGeom>
        </p:spPr>
        <p:txBody>
          <a:bodyPr vert="horz" lIns="91440" tIns="45720" rIns="91440" bIns="45720" rtlCol="0" anchor="ctr"/>
          <a:lstStyle>
            <a:lvl1pPr algn="l" fontAlgn="auto">
              <a:spcBef>
                <a:spcPts val="0"/>
              </a:spcBef>
              <a:spcAft>
                <a:spcPts val="0"/>
              </a:spcAft>
              <a:defRPr sz="1000" b="0" i="0">
                <a:solidFill>
                  <a:schemeClr val="tx1"/>
                </a:solidFill>
                <a:effectLst/>
                <a:latin typeface="+mn-lt"/>
                <a:ea typeface="+mn-ea"/>
              </a:defRPr>
            </a:lvl1pPr>
          </a:lstStyle>
          <a:p>
            <a:pPr>
              <a:defRPr/>
            </a:pPr>
            <a:endParaRPr lang="en-US"/>
          </a:p>
        </p:txBody>
      </p:sp>
      <p:sp>
        <p:nvSpPr>
          <p:cNvPr id="6" name="Slide Number Placeholder 5"/>
          <p:cNvSpPr>
            <a:spLocks noGrp="1"/>
          </p:cNvSpPr>
          <p:nvPr>
            <p:ph type="sldNum" sz="quarter" idx="4"/>
          </p:nvPr>
        </p:nvSpPr>
        <p:spPr>
          <a:xfrm>
            <a:off x="10353675" y="5969000"/>
            <a:ext cx="542925" cy="279400"/>
          </a:xfrm>
          <a:prstGeom prst="rect">
            <a:avLst/>
          </a:prstGeom>
        </p:spPr>
        <p:txBody>
          <a:bodyPr vert="horz" lIns="91440" tIns="45720" rIns="91440" bIns="45720" rtlCol="0" anchor="ctr"/>
          <a:lstStyle>
            <a:lvl1pPr algn="r" fontAlgn="auto">
              <a:spcBef>
                <a:spcPts val="0"/>
              </a:spcBef>
              <a:spcAft>
                <a:spcPts val="0"/>
              </a:spcAft>
              <a:defRPr sz="1000" b="0" i="0">
                <a:solidFill>
                  <a:schemeClr val="tx1"/>
                </a:solidFill>
                <a:effectLst/>
                <a:latin typeface="+mn-lt"/>
                <a:ea typeface="+mn-ea"/>
              </a:defRPr>
            </a:lvl1pPr>
          </a:lstStyle>
          <a:p>
            <a:pPr>
              <a:defRPr/>
            </a:pPr>
            <a:fld id="{56C0B2CB-9B51-45B9-99A3-804AA40746C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66" r:id="rId7"/>
    <p:sldLayoutId id="2147483673" r:id="rId8"/>
    <p:sldLayoutId id="2147483665" r:id="rId9"/>
    <p:sldLayoutId id="2147483664" r:id="rId10"/>
    <p:sldLayoutId id="2147483674" r:id="rId11"/>
    <p:sldLayoutId id="2147483675" r:id="rId12"/>
    <p:sldLayoutId id="2147483663" r:id="rId13"/>
    <p:sldLayoutId id="2147483676" r:id="rId14"/>
    <p:sldLayoutId id="2147483677" r:id="rId15"/>
    <p:sldLayoutId id="2147483678" r:id="rId16"/>
    <p:sldLayoutId id="2147483679" r:id="rId17"/>
    <p:sldLayoutId id="2147483680" r:id="rId18"/>
  </p:sldLayoutIdLst>
  <p:txStyles>
    <p:titleStyle>
      <a:lvl1pPr algn="ctr" defTabSz="457200" rtl="0" eaLnBrk="0" fontAlgn="base" hangingPunct="0">
        <a:spcBef>
          <a:spcPct val="0"/>
        </a:spcBef>
        <a:spcAft>
          <a:spcPct val="0"/>
        </a:spcAft>
        <a:defRPr sz="4400" kern="1200">
          <a:ln w="3175" cmpd="sng">
            <a:noFill/>
          </a:ln>
          <a:solidFill>
            <a:srgbClr val="262626"/>
          </a:solidFill>
          <a:latin typeface="+mj-lt"/>
          <a:ea typeface="+mj-ea"/>
          <a:cs typeface="+mj-cs"/>
        </a:defRPr>
      </a:lvl1pPr>
      <a:lvl2pPr algn="ctr" defTabSz="457200" rtl="0" eaLnBrk="0" fontAlgn="base" hangingPunct="0">
        <a:spcBef>
          <a:spcPct val="0"/>
        </a:spcBef>
        <a:spcAft>
          <a:spcPct val="0"/>
        </a:spcAft>
        <a:defRPr sz="4400">
          <a:solidFill>
            <a:srgbClr val="262626"/>
          </a:solidFill>
          <a:latin typeface="Garamond" pitchFamily="18" charset="0"/>
        </a:defRPr>
      </a:lvl2pPr>
      <a:lvl3pPr algn="ctr" defTabSz="457200" rtl="0" eaLnBrk="0" fontAlgn="base" hangingPunct="0">
        <a:spcBef>
          <a:spcPct val="0"/>
        </a:spcBef>
        <a:spcAft>
          <a:spcPct val="0"/>
        </a:spcAft>
        <a:defRPr sz="4400">
          <a:solidFill>
            <a:srgbClr val="262626"/>
          </a:solidFill>
          <a:latin typeface="Garamond" pitchFamily="18" charset="0"/>
        </a:defRPr>
      </a:lvl3pPr>
      <a:lvl4pPr algn="ctr" defTabSz="457200" rtl="0" eaLnBrk="0" fontAlgn="base" hangingPunct="0">
        <a:spcBef>
          <a:spcPct val="0"/>
        </a:spcBef>
        <a:spcAft>
          <a:spcPct val="0"/>
        </a:spcAft>
        <a:defRPr sz="4400">
          <a:solidFill>
            <a:srgbClr val="262626"/>
          </a:solidFill>
          <a:latin typeface="Garamond" pitchFamily="18" charset="0"/>
        </a:defRPr>
      </a:lvl4pPr>
      <a:lvl5pPr algn="ctr" defTabSz="457200" rtl="0" eaLnBrk="0" fontAlgn="base" hangingPunct="0">
        <a:spcBef>
          <a:spcPct val="0"/>
        </a:spcBef>
        <a:spcAft>
          <a:spcPct val="0"/>
        </a:spcAft>
        <a:defRPr sz="4400">
          <a:solidFill>
            <a:srgbClr val="262626"/>
          </a:solidFill>
          <a:latin typeface="Garamond" pitchFamily="18"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0" fontAlgn="base" hangingPunct="0">
        <a:spcBef>
          <a:spcPct val="20000"/>
        </a:spcBef>
        <a:spcAft>
          <a:spcPts val="600"/>
        </a:spcAft>
        <a:buClr>
          <a:schemeClr val="accent1"/>
        </a:buClr>
        <a:buSzPct val="115000"/>
        <a:buFont typeface="Arial" charset="0"/>
        <a:buChar char="•"/>
        <a:defRPr sz="2400" kern="1200">
          <a:solidFill>
            <a:srgbClr val="262626"/>
          </a:solidFill>
          <a:latin typeface="+mn-lt"/>
          <a:ea typeface="+mn-ea"/>
          <a:cs typeface="+mn-cs"/>
        </a:defRPr>
      </a:lvl1pPr>
      <a:lvl2pPr marL="742950" indent="-285750" algn="l" defTabSz="457200" rtl="0" eaLnBrk="0" fontAlgn="base" hangingPunct="0">
        <a:spcBef>
          <a:spcPct val="20000"/>
        </a:spcBef>
        <a:spcAft>
          <a:spcPts val="600"/>
        </a:spcAft>
        <a:buClr>
          <a:schemeClr val="accent1"/>
        </a:buClr>
        <a:buSzPct val="115000"/>
        <a:buFont typeface="Arial" charset="0"/>
        <a:buChar char="•"/>
        <a:defRPr sz="2000" kern="1200">
          <a:solidFill>
            <a:srgbClr val="262626"/>
          </a:solidFill>
          <a:latin typeface="+mn-lt"/>
          <a:ea typeface="+mn-ea"/>
          <a:cs typeface="+mn-cs"/>
        </a:defRPr>
      </a:lvl2pPr>
      <a:lvl3pPr marL="1200150" indent="-285750" algn="l" defTabSz="457200" rtl="0" eaLnBrk="0" fontAlgn="base" hangingPunct="0">
        <a:spcBef>
          <a:spcPct val="20000"/>
        </a:spcBef>
        <a:spcAft>
          <a:spcPts val="600"/>
        </a:spcAft>
        <a:buClr>
          <a:schemeClr val="accent1"/>
        </a:buClr>
        <a:buSzPct val="115000"/>
        <a:buFont typeface="Arial" charset="0"/>
        <a:buChar char="•"/>
        <a:defRPr kern="1200">
          <a:solidFill>
            <a:srgbClr val="262626"/>
          </a:solidFill>
          <a:latin typeface="+mn-lt"/>
          <a:ea typeface="+mn-ea"/>
          <a:cs typeface="+mn-cs"/>
        </a:defRPr>
      </a:lvl3pPr>
      <a:lvl4pPr marL="1543050" indent="-171450" algn="l" defTabSz="457200" rtl="0" eaLnBrk="0" fontAlgn="base" hangingPunct="0">
        <a:spcBef>
          <a:spcPct val="20000"/>
        </a:spcBef>
        <a:spcAft>
          <a:spcPts val="600"/>
        </a:spcAft>
        <a:buClr>
          <a:schemeClr val="accent1"/>
        </a:buClr>
        <a:buSzPct val="115000"/>
        <a:buFont typeface="Arial" charset="0"/>
        <a:buChar char="•"/>
        <a:defRPr sz="1600" kern="1200">
          <a:solidFill>
            <a:srgbClr val="262626"/>
          </a:solidFill>
          <a:latin typeface="+mn-lt"/>
          <a:ea typeface="+mn-ea"/>
          <a:cs typeface="+mn-cs"/>
        </a:defRPr>
      </a:lvl4pPr>
      <a:lvl5pPr marL="2000250" indent="-171450" algn="l" defTabSz="457200" rtl="0" eaLnBrk="0" fontAlgn="base" hangingPunct="0">
        <a:spcBef>
          <a:spcPct val="20000"/>
        </a:spcBef>
        <a:spcAft>
          <a:spcPts val="600"/>
        </a:spcAft>
        <a:buClr>
          <a:schemeClr val="accent1"/>
        </a:buClr>
        <a:buSzPct val="115000"/>
        <a:buFont typeface="Arial" charset="0"/>
        <a:buChar char="•"/>
        <a:defRPr sz="1400" kern="1200">
          <a:solidFill>
            <a:srgbClr val="262626"/>
          </a:solidFill>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kernel.or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Andrew%20Tangbang.JP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ctrTitle"/>
          </p:nvPr>
        </p:nvSpPr>
        <p:spPr>
          <a:xfrm>
            <a:off x="2692400" y="1871663"/>
            <a:ext cx="6815138" cy="1514475"/>
          </a:xfrm>
        </p:spPr>
        <p:txBody>
          <a:bodyPr/>
          <a:lstStyle/>
          <a:p>
            <a:pPr eaLnBrk="1" hangingPunct="1"/>
            <a:r>
              <a:rPr lang="en-US" altLang="zh-CN" dirty="0">
                <a:ln>
                  <a:noFill/>
                </a:ln>
                <a:cs typeface="方正舒体"/>
              </a:rPr>
              <a:t>Linux</a:t>
            </a:r>
            <a:r>
              <a:rPr lang="zh-CN" altLang="en-US" dirty="0">
                <a:ln>
                  <a:noFill/>
                </a:ln>
                <a:cs typeface="方正舒体"/>
              </a:rPr>
              <a:t>操作系统</a:t>
            </a:r>
          </a:p>
        </p:txBody>
      </p:sp>
      <p:sp>
        <p:nvSpPr>
          <p:cNvPr id="21506" name="副标题 2"/>
          <p:cNvSpPr>
            <a:spLocks noGrp="1"/>
          </p:cNvSpPr>
          <p:nvPr>
            <p:ph type="subTitle" idx="1"/>
          </p:nvPr>
        </p:nvSpPr>
        <p:spPr>
          <a:xfrm>
            <a:off x="2692400" y="3932238"/>
            <a:ext cx="6815138" cy="819150"/>
          </a:xfrm>
        </p:spPr>
        <p:txBody>
          <a:bodyPr/>
          <a:lstStyle/>
          <a:p>
            <a:pPr eaLnBrk="1" hangingPunct="1">
              <a:lnSpc>
                <a:spcPct val="90000"/>
              </a:lnSpc>
            </a:pPr>
            <a:r>
              <a:rPr lang="zh-CN" altLang="en-US" dirty="0">
                <a:cs typeface="方正舒体"/>
              </a:rPr>
              <a:t>姜秀柱</a:t>
            </a:r>
            <a:endParaRPr lang="en-US" altLang="zh-CN" dirty="0">
              <a:cs typeface="方正舒体"/>
            </a:endParaRPr>
          </a:p>
          <a:p>
            <a:pPr eaLnBrk="1" hangingPunct="1">
              <a:lnSpc>
                <a:spcPct val="90000"/>
              </a:lnSpc>
            </a:pPr>
            <a:r>
              <a:rPr lang="en-US" altLang="zh-CN" dirty="0">
                <a:cs typeface="方正舒体"/>
              </a:rPr>
              <a:t>2022-02-18</a:t>
            </a:r>
            <a:endParaRPr lang="en-US" altLang="zh-CN" dirty="0">
              <a:ea typeface="宋体"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i="1" dirty="0">
                <a:latin typeface="宋体" panose="02010600030101010101" pitchFamily="2" charset="-122"/>
                <a:ea typeface="宋体" panose="02010600030101010101" pitchFamily="2" charset="-122"/>
              </a:rPr>
              <a:t>1.2  Linux</a:t>
            </a:r>
            <a:r>
              <a:rPr lang="zh-CN" altLang="en-US" b="1" i="1" dirty="0">
                <a:latin typeface="宋体" panose="02010600030101010101" pitchFamily="2" charset="-122"/>
                <a:ea typeface="宋体" panose="02010600030101010101" pitchFamily="2" charset="-122"/>
              </a:rPr>
              <a:t>的组成特点</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914399" y="2557463"/>
            <a:ext cx="10245969" cy="3317875"/>
          </a:xfrm>
        </p:spPr>
        <p:txBody>
          <a:bodyPr/>
          <a:lstStyle/>
          <a:p>
            <a:r>
              <a:rPr lang="en-US" altLang="zh-CN" dirty="0">
                <a:latin typeface="宋体" panose="02010600030101010101" pitchFamily="2" charset="-122"/>
                <a:ea typeface="宋体" panose="02010600030101010101" pitchFamily="2" charset="-122"/>
              </a:rPr>
              <a:t>&lt;1&gt;  </a:t>
            </a:r>
            <a:r>
              <a:rPr lang="zh-CN" altLang="en-US" dirty="0">
                <a:latin typeface="宋体" panose="02010600030101010101" pitchFamily="2" charset="-122"/>
                <a:ea typeface="宋体" panose="02010600030101010101" pitchFamily="2" charset="-122"/>
              </a:rPr>
              <a:t>一切皆文件，把几乎所有的资源都组织成文件的格式，我们只需要一个文本编辑工具，就可以修改工作的特性了，很方便。</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&lt;2&gt;  </a:t>
            </a:r>
            <a:r>
              <a:rPr lang="zh-CN" altLang="en-US" dirty="0">
                <a:latin typeface="宋体" panose="02010600030101010101" pitchFamily="2" charset="-122"/>
                <a:ea typeface="宋体" panose="02010600030101010101" pitchFamily="2" charset="-122"/>
              </a:rPr>
              <a:t>组合小程序，完成复杂任务，例如将系统调用组合形成库（在</a:t>
            </a:r>
            <a:r>
              <a:rPr lang="en-US" altLang="zh-CN" dirty="0">
                <a:latin typeface="宋体" panose="02010600030101010101" pitchFamily="2" charset="-122"/>
                <a:ea typeface="宋体" panose="02010600030101010101" pitchFamily="2" charset="-122"/>
              </a:rPr>
              <a:t>Linux</a:t>
            </a:r>
            <a:r>
              <a:rPr lang="zh-CN" altLang="en-US" dirty="0">
                <a:latin typeface="宋体" panose="02010600030101010101" pitchFamily="2" charset="-122"/>
                <a:ea typeface="宋体" panose="02010600030101010101" pitchFamily="2" charset="-122"/>
              </a:rPr>
              <a:t>就是</a:t>
            </a:r>
            <a:r>
              <a:rPr lang="en-US" altLang="zh-CN" dirty="0">
                <a:latin typeface="宋体" panose="02010600030101010101" pitchFamily="2" charset="-122"/>
                <a:ea typeface="宋体" panose="02010600030101010101" pitchFamily="2" charset="-122"/>
              </a:rPr>
              <a:t>so</a:t>
            </a:r>
            <a:r>
              <a:rPr lang="zh-CN" altLang="en-US" dirty="0">
                <a:latin typeface="宋体" panose="02010600030101010101" pitchFamily="2" charset="-122"/>
                <a:ea typeface="宋体" panose="02010600030101010101" pitchFamily="2" charset="-122"/>
              </a:rPr>
              <a:t>结尾的文件）。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&lt;3&gt;  </a:t>
            </a:r>
            <a:r>
              <a:rPr lang="zh-CN" altLang="en-US" dirty="0">
                <a:latin typeface="宋体" panose="02010600030101010101" pitchFamily="2" charset="-122"/>
                <a:ea typeface="宋体" panose="02010600030101010101" pitchFamily="2" charset="-122"/>
              </a:rPr>
              <a:t>尽量避免和用户交互，</a:t>
            </a:r>
            <a:r>
              <a:rPr lang="en-US" altLang="zh-CN" dirty="0">
                <a:latin typeface="宋体" panose="02010600030101010101" pitchFamily="2" charset="-122"/>
                <a:ea typeface="宋体" panose="02010600030101010101" pitchFamily="2" charset="-122"/>
              </a:rPr>
              <a:t>Windows</a:t>
            </a:r>
            <a:r>
              <a:rPr lang="zh-CN" altLang="en-US" dirty="0">
                <a:latin typeface="宋体" panose="02010600030101010101" pitchFamily="2" charset="-122"/>
                <a:ea typeface="宋体" panose="02010600030101010101" pitchFamily="2" charset="-122"/>
              </a:rPr>
              <a:t>上就是弹框，让你点确定。在</a:t>
            </a:r>
            <a:r>
              <a:rPr lang="en-US" altLang="zh-CN" dirty="0">
                <a:latin typeface="宋体" panose="02010600030101010101" pitchFamily="2" charset="-122"/>
                <a:ea typeface="宋体" panose="02010600030101010101" pitchFamily="2" charset="-122"/>
              </a:rPr>
              <a:t>Linux</a:t>
            </a:r>
            <a:r>
              <a:rPr lang="zh-CN" altLang="en-US" dirty="0">
                <a:latin typeface="宋体" panose="02010600030101010101" pitchFamily="2" charset="-122"/>
                <a:ea typeface="宋体" panose="02010600030101010101" pitchFamily="2" charset="-122"/>
              </a:rPr>
              <a:t>上，如果执行一个程序之后没有任何提示，那就是最后的提示。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&lt;4&gt;  </a:t>
            </a:r>
            <a:r>
              <a:rPr lang="zh-CN" altLang="en-US" dirty="0">
                <a:latin typeface="宋体" panose="02010600030101010101" pitchFamily="2" charset="-122"/>
                <a:ea typeface="宋体" panose="02010600030101010101" pitchFamily="2" charset="-122"/>
              </a:rPr>
              <a:t>使用纯文本文件保存配置信息，这个在第一点就可以看出来。</a:t>
            </a:r>
            <a:br>
              <a:rPr lang="zh-CN" altLang="en-US" dirty="0">
                <a:latin typeface="宋体" panose="02010600030101010101" pitchFamily="2" charset="-122"/>
                <a:ea typeface="宋体" panose="02010600030101010101" pitchFamily="2" charset="-122"/>
              </a:rPr>
            </a:b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752344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Linux</a:t>
            </a:r>
            <a:r>
              <a:rPr lang="zh-CN" altLang="en-US" dirty="0"/>
              <a:t>的版本</a:t>
            </a:r>
          </a:p>
        </p:txBody>
      </p:sp>
      <p:sp>
        <p:nvSpPr>
          <p:cNvPr id="3" name="内容占位符 2"/>
          <p:cNvSpPr>
            <a:spLocks noGrp="1"/>
          </p:cNvSpPr>
          <p:nvPr>
            <p:ph idx="1"/>
          </p:nvPr>
        </p:nvSpPr>
        <p:spPr/>
        <p:txBody>
          <a:bodyPr/>
          <a:lstStyle/>
          <a:p>
            <a:r>
              <a:rPr lang="zh-CN" altLang="en-US" dirty="0"/>
              <a:t>当别人说</a:t>
            </a:r>
            <a:r>
              <a:rPr lang="en-US" altLang="zh-CN" dirty="0"/>
              <a:t>Linux</a:t>
            </a:r>
            <a:r>
              <a:rPr lang="zh-CN" altLang="en-US" dirty="0"/>
              <a:t>的版本时，一般来说有两个版本，一个是内核的版本，一个是发行的版本。</a:t>
            </a:r>
            <a:endParaRPr lang="en-US" altLang="zh-CN" dirty="0"/>
          </a:p>
          <a:p>
            <a:r>
              <a:rPr lang="zh-CN" altLang="en-US" dirty="0"/>
              <a:t>内核版本</a:t>
            </a:r>
            <a:r>
              <a:rPr lang="en-US" altLang="zh-CN" dirty="0"/>
              <a:t>——</a:t>
            </a:r>
            <a:r>
              <a:rPr lang="en-US" altLang="zh-CN" dirty="0">
                <a:hlinkClick r:id="rId2"/>
              </a:rPr>
              <a:t>https://www.kernel.org/</a:t>
            </a:r>
            <a:r>
              <a:rPr lang="en-US" altLang="zh-CN" dirty="0"/>
              <a:t> </a:t>
            </a:r>
          </a:p>
          <a:p>
            <a:r>
              <a:rPr lang="zh-CN" altLang="en-US" dirty="0"/>
              <a:t>发行版本</a:t>
            </a:r>
            <a:r>
              <a:rPr lang="en-US" altLang="zh-CN" dirty="0"/>
              <a:t>——</a:t>
            </a:r>
            <a:r>
              <a:rPr lang="zh-CN" altLang="en-US" dirty="0"/>
              <a:t>无数个</a:t>
            </a:r>
            <a:r>
              <a:rPr lang="en-US" altLang="zh-CN" dirty="0">
                <a:hlinkClick r:id="rId2"/>
              </a:rPr>
              <a:t>https://</a:t>
            </a:r>
            <a:r>
              <a:rPr lang="zh-CN" altLang="en-US" dirty="0"/>
              <a:t>，每年评选前十大发行版</a:t>
            </a:r>
            <a:endParaRPr lang="en-US" altLang="zh-CN" dirty="0"/>
          </a:p>
          <a:p>
            <a:endParaRPr lang="en-US" altLang="zh-CN" dirty="0"/>
          </a:p>
          <a:p>
            <a:r>
              <a:rPr lang="zh-CN" altLang="en-US" dirty="0"/>
              <a:t>两个在桌面、服务器和嵌入系统均流行的发行版本</a:t>
            </a:r>
            <a:r>
              <a:rPr lang="en-US" altLang="zh-CN" dirty="0"/>
              <a:t>——</a:t>
            </a:r>
            <a:r>
              <a:rPr lang="en-US" altLang="zh-CN" dirty="0" err="1"/>
              <a:t>Debian</a:t>
            </a:r>
            <a:r>
              <a:rPr lang="zh-CN" altLang="en-US" dirty="0"/>
              <a:t>和</a:t>
            </a:r>
            <a:r>
              <a:rPr lang="en-US" altLang="zh-CN" dirty="0"/>
              <a:t>Ubuntu</a:t>
            </a:r>
            <a:endParaRPr lang="zh-CN" altLang="en-US" dirty="0"/>
          </a:p>
        </p:txBody>
      </p:sp>
      <p:pic>
        <p:nvPicPr>
          <p:cNvPr id="6" name="图片 5">
            <a:extLst>
              <a:ext uri="{FF2B5EF4-FFF2-40B4-BE49-F238E27FC236}">
                <a16:creationId xmlns:a16="http://schemas.microsoft.com/office/drawing/2014/main" id="{81C520B0-FD73-40EE-8755-8D3D728C8802}"/>
              </a:ext>
            </a:extLst>
          </p:cNvPr>
          <p:cNvPicPr>
            <a:picLocks noChangeAspect="1"/>
          </p:cNvPicPr>
          <p:nvPr/>
        </p:nvPicPr>
        <p:blipFill>
          <a:blip r:embed="rId3"/>
          <a:stretch>
            <a:fillRect/>
          </a:stretch>
        </p:blipFill>
        <p:spPr>
          <a:xfrm>
            <a:off x="1505624" y="0"/>
            <a:ext cx="9180752" cy="6858000"/>
          </a:xfrm>
          <a:prstGeom prst="rect">
            <a:avLst/>
          </a:prstGeom>
        </p:spPr>
      </p:pic>
    </p:spTree>
    <p:extLst>
      <p:ext uri="{BB962C8B-B14F-4D97-AF65-F5344CB8AC3E}">
        <p14:creationId xmlns:p14="http://schemas.microsoft.com/office/powerpoint/2010/main" val="108708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2017</a:t>
            </a:r>
            <a:r>
              <a:rPr lang="zh-CN" altLang="en-US" b="1" dirty="0"/>
              <a:t>十大</a:t>
            </a:r>
            <a:r>
              <a:rPr lang="en-US" altLang="zh-CN" b="1" dirty="0"/>
              <a:t>Linux</a:t>
            </a:r>
            <a:r>
              <a:rPr lang="zh-CN" altLang="en-US" b="1" dirty="0"/>
              <a:t>发行版</a:t>
            </a:r>
            <a:endParaRPr lang="zh-CN" altLang="en-US" dirty="0"/>
          </a:p>
        </p:txBody>
      </p:sp>
      <p:sp>
        <p:nvSpPr>
          <p:cNvPr id="3" name="内容占位符 2"/>
          <p:cNvSpPr>
            <a:spLocks noGrp="1"/>
          </p:cNvSpPr>
          <p:nvPr>
            <p:ph idx="1"/>
          </p:nvPr>
        </p:nvSpPr>
        <p:spPr>
          <a:xfrm>
            <a:off x="1295400" y="2557463"/>
            <a:ext cx="9601200" cy="3573706"/>
          </a:xfrm>
        </p:spPr>
        <p:txBody>
          <a:bodyPr/>
          <a:lstStyle/>
          <a:p>
            <a:r>
              <a:rPr lang="en-US" altLang="zh-CN" b="1" dirty="0">
                <a:latin typeface="宋体" panose="02010600030101010101" pitchFamily="2" charset="-122"/>
                <a:ea typeface="宋体" panose="02010600030101010101" pitchFamily="2" charset="-122"/>
              </a:rPr>
              <a:t>10</a:t>
            </a:r>
            <a:r>
              <a:rPr lang="zh-CN" altLang="en-US" b="1" dirty="0">
                <a:latin typeface="宋体" panose="02010600030101010101" pitchFamily="2" charset="-122"/>
                <a:ea typeface="宋体" panose="02010600030101010101" pitchFamily="2" charset="-122"/>
              </a:rPr>
              <a:t>个</a:t>
            </a:r>
            <a:r>
              <a:rPr lang="en-US" altLang="zh-CN" b="1" dirty="0">
                <a:latin typeface="宋体" panose="02010600030101010101" pitchFamily="2" charset="-122"/>
                <a:ea typeface="宋体" panose="02010600030101010101" pitchFamily="2" charset="-122"/>
              </a:rPr>
              <a:t>Linux</a:t>
            </a:r>
            <a:r>
              <a:rPr lang="zh-CN" altLang="en-US" b="1" dirty="0">
                <a:latin typeface="宋体" panose="02010600030101010101" pitchFamily="2" charset="-122"/>
                <a:ea typeface="宋体" panose="02010600030101010101" pitchFamily="2" charset="-122"/>
              </a:rPr>
              <a:t>发行版： </a:t>
            </a:r>
            <a:r>
              <a:rPr lang="en-US" altLang="zh-CN" b="1" dirty="0">
                <a:solidFill>
                  <a:srgbClr val="FF0000"/>
                </a:solidFill>
                <a:latin typeface="宋体" panose="02010600030101010101" pitchFamily="2" charset="-122"/>
                <a:ea typeface="宋体" panose="02010600030101010101" pitchFamily="2" charset="-122"/>
              </a:rPr>
              <a:t>Ubuntu</a:t>
            </a:r>
            <a:r>
              <a:rPr lang="zh-CN" altLang="en-US" b="1" dirty="0">
                <a:latin typeface="宋体" panose="02010600030101010101" pitchFamily="2" charset="-122"/>
                <a:ea typeface="宋体" panose="02010600030101010101" pitchFamily="2" charset="-122"/>
              </a:rPr>
              <a:t>，</a:t>
            </a:r>
            <a:r>
              <a:rPr lang="en-US" altLang="zh-CN" b="1" dirty="0">
                <a:latin typeface="宋体" panose="02010600030101010101" pitchFamily="2" charset="-122"/>
                <a:ea typeface="宋体" panose="02010600030101010101" pitchFamily="2" charset="-122"/>
              </a:rPr>
              <a:t>Linux Mint</a:t>
            </a:r>
            <a:r>
              <a:rPr lang="zh-CN" altLang="en-US" b="1" dirty="0">
                <a:latin typeface="宋体" panose="02010600030101010101" pitchFamily="2" charset="-122"/>
                <a:ea typeface="宋体" panose="02010600030101010101" pitchFamily="2" charset="-122"/>
              </a:rPr>
              <a:t>和</a:t>
            </a:r>
            <a:r>
              <a:rPr lang="en-US" altLang="zh-CN" b="1" dirty="0" err="1">
                <a:latin typeface="宋体" panose="02010600030101010101" pitchFamily="2" charset="-122"/>
                <a:ea typeface="宋体" panose="02010600030101010101" pitchFamily="2" charset="-122"/>
              </a:rPr>
              <a:t>PCLinuxOS</a:t>
            </a:r>
            <a:r>
              <a:rPr lang="zh-CN" altLang="en-US" dirty="0">
                <a:latin typeface="宋体" panose="02010600030101010101" pitchFamily="2" charset="-122"/>
                <a:ea typeface="宋体" panose="02010600030101010101" pitchFamily="2" charset="-122"/>
              </a:rPr>
              <a:t>是其中最</a:t>
            </a:r>
            <a:r>
              <a:rPr lang="zh-CN" altLang="en-US" b="1" dirty="0">
                <a:latin typeface="宋体" panose="02010600030101010101" pitchFamily="2" charset="-122"/>
                <a:ea typeface="宋体" panose="02010600030101010101" pitchFamily="2" charset="-122"/>
              </a:rPr>
              <a:t>易用使用</a:t>
            </a:r>
            <a:r>
              <a:rPr lang="zh-CN" altLang="en-US" dirty="0">
                <a:latin typeface="宋体" panose="02010600030101010101" pitchFamily="2" charset="-122"/>
                <a:ea typeface="宋体" panose="02010600030101010101" pitchFamily="2" charset="-122"/>
              </a:rPr>
              <a:t>的。想快速部署使用，就可以选择这几个。尤其对于</a:t>
            </a:r>
            <a:r>
              <a:rPr lang="zh-CN" altLang="en-US" b="1" dirty="0">
                <a:latin typeface="宋体" panose="02010600030101010101" pitchFamily="2" charset="-122"/>
                <a:ea typeface="宋体" panose="02010600030101010101" pitchFamily="2" charset="-122"/>
              </a:rPr>
              <a:t>新手</a:t>
            </a:r>
            <a:r>
              <a:rPr lang="zh-CN" altLang="en-US" dirty="0">
                <a:latin typeface="宋体" panose="02010600030101010101" pitchFamily="2" charset="-122"/>
                <a:ea typeface="宋体" panose="02010600030101010101" pitchFamily="2" charset="-122"/>
              </a:rPr>
              <a:t>，已经做到了和</a:t>
            </a:r>
            <a:r>
              <a:rPr lang="en-US" altLang="zh-CN" dirty="0">
                <a:latin typeface="宋体" panose="02010600030101010101" pitchFamily="2" charset="-122"/>
                <a:ea typeface="宋体" panose="02010600030101010101" pitchFamily="2" charset="-122"/>
              </a:rPr>
              <a:t>Windows</a:t>
            </a:r>
            <a:r>
              <a:rPr lang="zh-CN" altLang="en-US" dirty="0">
                <a:latin typeface="宋体" panose="02010600030101010101" pitchFamily="2" charset="-122"/>
                <a:ea typeface="宋体" panose="02010600030101010101" pitchFamily="2" charset="-122"/>
              </a:rPr>
              <a:t>类似的易用程度了。另一方面，</a:t>
            </a:r>
            <a:r>
              <a:rPr lang="en-US" altLang="zh-CN" b="1" dirty="0">
                <a:latin typeface="宋体" panose="02010600030101010101" pitchFamily="2" charset="-122"/>
                <a:ea typeface="宋体" panose="02010600030101010101" pitchFamily="2" charset="-122"/>
              </a:rPr>
              <a:t>Slackware Linux</a:t>
            </a:r>
            <a:r>
              <a:rPr lang="zh-CN" altLang="en-US" b="1" dirty="0">
                <a:latin typeface="宋体" panose="02010600030101010101" pitchFamily="2" charset="-122"/>
                <a:ea typeface="宋体" panose="02010600030101010101" pitchFamily="2" charset="-122"/>
              </a:rPr>
              <a:t>，</a:t>
            </a:r>
            <a:r>
              <a:rPr lang="en-US" altLang="zh-CN" b="1" dirty="0">
                <a:latin typeface="宋体" panose="02010600030101010101" pitchFamily="2" charset="-122"/>
                <a:ea typeface="宋体" panose="02010600030101010101" pitchFamily="2" charset="-122"/>
              </a:rPr>
              <a:t>Arch Linux</a:t>
            </a:r>
            <a:r>
              <a:rPr lang="zh-CN" altLang="en-US" b="1" dirty="0">
                <a:latin typeface="宋体" panose="02010600030101010101" pitchFamily="2" charset="-122"/>
                <a:ea typeface="宋体" panose="02010600030101010101" pitchFamily="2" charset="-122"/>
              </a:rPr>
              <a:t>和</a:t>
            </a:r>
            <a:r>
              <a:rPr lang="en-US" altLang="zh-CN" b="1" dirty="0">
                <a:latin typeface="宋体" panose="02010600030101010101" pitchFamily="2" charset="-122"/>
                <a:ea typeface="宋体" panose="02010600030101010101" pitchFamily="2" charset="-122"/>
              </a:rPr>
              <a:t>FreeBSD</a:t>
            </a:r>
            <a:r>
              <a:rPr lang="zh-CN" altLang="en-US" dirty="0">
                <a:latin typeface="宋体" panose="02010600030101010101" pitchFamily="2" charset="-122"/>
                <a:ea typeface="宋体" panose="02010600030101010101" pitchFamily="2" charset="-122"/>
              </a:rPr>
              <a:t>是更</a:t>
            </a:r>
            <a:r>
              <a:rPr lang="zh-CN" altLang="en-US" b="1" dirty="0">
                <a:latin typeface="宋体" panose="02010600030101010101" pitchFamily="2" charset="-122"/>
                <a:ea typeface="宋体" panose="02010600030101010101" pitchFamily="2" charset="-122"/>
              </a:rPr>
              <a:t>激进</a:t>
            </a:r>
            <a:r>
              <a:rPr lang="zh-CN" altLang="en-US" dirty="0">
                <a:latin typeface="宋体" panose="02010600030101010101" pitchFamily="2" charset="-122"/>
                <a:ea typeface="宋体" panose="02010600030101010101" pitchFamily="2" charset="-122"/>
              </a:rPr>
              <a:t>的发行版，更新比较频繁，所以</a:t>
            </a:r>
            <a:r>
              <a:rPr lang="zh-CN" altLang="en-US" b="1" dirty="0">
                <a:latin typeface="宋体" panose="02010600030101010101" pitchFamily="2" charset="-122"/>
                <a:ea typeface="宋体" panose="02010600030101010101" pitchFamily="2" charset="-122"/>
              </a:rPr>
              <a:t>需要有一定的基础</a:t>
            </a:r>
            <a:r>
              <a:rPr lang="zh-CN" altLang="en-US" dirty="0">
                <a:latin typeface="宋体" panose="02010600030101010101" pitchFamily="2" charset="-122"/>
                <a:ea typeface="宋体" panose="02010600030101010101" pitchFamily="2" charset="-122"/>
              </a:rPr>
              <a:t>。不然，哪天搞崩了都不知道问题所在。 </a:t>
            </a:r>
            <a:r>
              <a:rPr lang="en-US" altLang="zh-CN" b="1" dirty="0" err="1">
                <a:latin typeface="宋体" panose="02010600030101010101" pitchFamily="2" charset="-122"/>
                <a:ea typeface="宋体" panose="02010600030101010101" pitchFamily="2" charset="-122"/>
              </a:rPr>
              <a:t>openSUSE</a:t>
            </a:r>
            <a:r>
              <a:rPr lang="zh-CN" altLang="en-US" b="1" dirty="0">
                <a:latin typeface="宋体" panose="02010600030101010101" pitchFamily="2" charset="-122"/>
                <a:ea typeface="宋体" panose="02010600030101010101" pitchFamily="2" charset="-122"/>
              </a:rPr>
              <a:t>，</a:t>
            </a:r>
            <a:r>
              <a:rPr lang="en-US" altLang="zh-CN" b="1" dirty="0">
                <a:latin typeface="宋体" panose="02010600030101010101" pitchFamily="2" charset="-122"/>
                <a:ea typeface="宋体" panose="02010600030101010101" pitchFamily="2" charset="-122"/>
              </a:rPr>
              <a:t>Fedora</a:t>
            </a:r>
            <a:r>
              <a:rPr lang="zh-CN" altLang="en-US" b="1" dirty="0">
                <a:latin typeface="宋体" panose="02010600030101010101" pitchFamily="2" charset="-122"/>
                <a:ea typeface="宋体" panose="02010600030101010101" pitchFamily="2" charset="-122"/>
              </a:rPr>
              <a:t>，</a:t>
            </a:r>
            <a:r>
              <a:rPr lang="en-US" altLang="zh-CN" b="1" dirty="0" err="1">
                <a:latin typeface="宋体" panose="02010600030101010101" pitchFamily="2" charset="-122"/>
                <a:ea typeface="宋体" panose="02010600030101010101" pitchFamily="2" charset="-122"/>
              </a:rPr>
              <a:t>Debian</a:t>
            </a:r>
            <a:r>
              <a:rPr lang="en-US" altLang="zh-CN" b="1" dirty="0">
                <a:latin typeface="宋体" panose="02010600030101010101" pitchFamily="2" charset="-122"/>
                <a:ea typeface="宋体" panose="02010600030101010101" pitchFamily="2" charset="-122"/>
              </a:rPr>
              <a:t> GNU/Linux</a:t>
            </a:r>
            <a:r>
              <a:rPr lang="zh-CN" altLang="en-US" b="1" dirty="0">
                <a:latin typeface="宋体" panose="02010600030101010101" pitchFamily="2" charset="-122"/>
                <a:ea typeface="宋体" panose="02010600030101010101" pitchFamily="2" charset="-122"/>
              </a:rPr>
              <a:t>和</a:t>
            </a:r>
            <a:r>
              <a:rPr lang="en-US" altLang="zh-CN" b="1" dirty="0" err="1">
                <a:latin typeface="宋体" panose="02010600030101010101" pitchFamily="2" charset="-122"/>
                <a:ea typeface="宋体" panose="02010600030101010101" pitchFamily="2" charset="-122"/>
              </a:rPr>
              <a:t>Mageia</a:t>
            </a:r>
            <a:r>
              <a:rPr lang="zh-CN" altLang="en-US" dirty="0">
                <a:latin typeface="宋体" panose="02010600030101010101" pitchFamily="2" charset="-122"/>
                <a:ea typeface="宋体" panose="02010600030101010101" pitchFamily="2" charset="-122"/>
              </a:rPr>
              <a:t>则是比较</a:t>
            </a:r>
            <a:r>
              <a:rPr lang="zh-CN" altLang="en-US" b="1" dirty="0">
                <a:latin typeface="宋体" panose="02010600030101010101" pitchFamily="2" charset="-122"/>
                <a:ea typeface="宋体" panose="02010600030101010101" pitchFamily="2" charset="-122"/>
              </a:rPr>
              <a:t>保守的发行版</a:t>
            </a:r>
            <a:r>
              <a:rPr lang="zh-CN" altLang="en-US"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稳定性</a:t>
            </a:r>
            <a:r>
              <a:rPr lang="zh-CN" altLang="en-US" dirty="0">
                <a:latin typeface="宋体" panose="02010600030101010101" pitchFamily="2" charset="-122"/>
                <a:ea typeface="宋体" panose="02010600030101010101" pitchFamily="2" charset="-122"/>
              </a:rPr>
              <a:t>是他们的特点。但是软件包都比较旧。很多桌面版本的新功能没法用。</a:t>
            </a:r>
            <a:r>
              <a:rPr lang="en-US" altLang="zh-CN" b="1" dirty="0">
                <a:latin typeface="宋体" panose="02010600030101010101" pitchFamily="2" charset="-122"/>
                <a:ea typeface="宋体" panose="02010600030101010101" pitchFamily="2" charset="-122"/>
              </a:rPr>
              <a:t>CentOS</a:t>
            </a:r>
            <a:r>
              <a:rPr lang="zh-CN" altLang="en-US" dirty="0">
                <a:latin typeface="宋体" panose="02010600030101010101" pitchFamily="2" charset="-122"/>
                <a:ea typeface="宋体" panose="02010600030101010101" pitchFamily="2" charset="-122"/>
              </a:rPr>
              <a:t>是一个企业级的发行版，适合那些喜欢稳定性，可靠性和软件长期支持的用户。</a:t>
            </a:r>
          </a:p>
        </p:txBody>
      </p:sp>
    </p:spTree>
    <p:extLst>
      <p:ext uri="{BB962C8B-B14F-4D97-AF65-F5344CB8AC3E}">
        <p14:creationId xmlns:p14="http://schemas.microsoft.com/office/powerpoint/2010/main" val="539132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华文中宋" panose="02010600040101010101" pitchFamily="2" charset="-122"/>
                <a:ea typeface="华文中宋" panose="02010600040101010101" pitchFamily="2" charset="-122"/>
              </a:rPr>
              <a:t>2018</a:t>
            </a:r>
            <a:r>
              <a:rPr lang="zh-CN" altLang="en-US" b="1" dirty="0">
                <a:latin typeface="华文中宋" panose="02010600040101010101" pitchFamily="2" charset="-122"/>
                <a:ea typeface="华文中宋" panose="02010600040101010101" pitchFamily="2" charset="-122"/>
              </a:rPr>
              <a:t>十佳</a:t>
            </a:r>
            <a:r>
              <a:rPr lang="en-US" altLang="zh-CN" b="1" dirty="0">
                <a:latin typeface="华文中宋" panose="02010600040101010101" pitchFamily="2" charset="-122"/>
                <a:ea typeface="华文中宋" panose="02010600040101010101" pitchFamily="2" charset="-122"/>
              </a:rPr>
              <a:t>Linux</a:t>
            </a:r>
            <a:r>
              <a:rPr lang="zh-CN" altLang="en-US" b="1" dirty="0">
                <a:latin typeface="华文中宋" panose="02010600040101010101" pitchFamily="2" charset="-122"/>
                <a:ea typeface="华文中宋" panose="02010600040101010101" pitchFamily="2" charset="-122"/>
              </a:rPr>
              <a:t>发行版</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a:xfrm>
            <a:off x="786063" y="2426677"/>
            <a:ext cx="10619874" cy="3704492"/>
          </a:xfrm>
        </p:spPr>
        <p:txBody>
          <a:bodyPr/>
          <a:lstStyle/>
          <a:p>
            <a:r>
              <a:rPr lang="en-US" altLang="zh-CN" b="1" dirty="0">
                <a:latin typeface="华文中宋" panose="02010600040101010101" pitchFamily="2" charset="-122"/>
                <a:ea typeface="华文中宋" panose="02010600040101010101" pitchFamily="2" charset="-122"/>
              </a:rPr>
              <a:t>PC</a:t>
            </a:r>
            <a:r>
              <a:rPr lang="zh-CN" altLang="en-US" b="1" dirty="0">
                <a:latin typeface="华文中宋" panose="02010600040101010101" pitchFamily="2" charset="-122"/>
                <a:ea typeface="华文中宋" panose="02010600040101010101" pitchFamily="2" charset="-122"/>
              </a:rPr>
              <a:t>和笔记本电脑发行版：</a:t>
            </a:r>
            <a:r>
              <a:rPr lang="en-US" altLang="zh-CN" b="1" dirty="0">
                <a:solidFill>
                  <a:srgbClr val="FF0000"/>
                </a:solidFill>
                <a:latin typeface="华文中宋" panose="02010600040101010101" pitchFamily="2" charset="-122"/>
                <a:ea typeface="华文中宋" panose="02010600040101010101" pitchFamily="2" charset="-122"/>
              </a:rPr>
              <a:t>Ubuntu</a:t>
            </a:r>
            <a:r>
              <a:rPr lang="zh-CN" altLang="en-US" b="1" dirty="0">
                <a:latin typeface="华文中宋" panose="02010600040101010101" pitchFamily="2" charset="-122"/>
                <a:ea typeface="华文中宋" panose="02010600040101010101" pitchFamily="2" charset="-122"/>
              </a:rPr>
              <a:t>；</a:t>
            </a:r>
            <a:endParaRPr lang="en-US" altLang="zh-CN" b="1" dirty="0">
              <a:latin typeface="华文中宋" panose="02010600040101010101" pitchFamily="2" charset="-122"/>
              <a:ea typeface="华文中宋" panose="02010600040101010101" pitchFamily="2" charset="-122"/>
            </a:endParaRPr>
          </a:p>
          <a:p>
            <a:r>
              <a:rPr lang="zh-CN" altLang="en-US" b="1" dirty="0">
                <a:latin typeface="华文中宋" panose="02010600040101010101" pitchFamily="2" charset="-122"/>
                <a:ea typeface="华文中宋" panose="02010600040101010101" pitchFamily="2" charset="-122"/>
              </a:rPr>
              <a:t>服务器发行版：</a:t>
            </a:r>
            <a:r>
              <a:rPr lang="en-US" altLang="zh-CN" b="1" dirty="0">
                <a:latin typeface="华文中宋" panose="02010600040101010101" pitchFamily="2" charset="-122"/>
                <a:ea typeface="华文中宋" panose="02010600040101010101" pitchFamily="2" charset="-122"/>
              </a:rPr>
              <a:t>CentOS</a:t>
            </a:r>
            <a:r>
              <a:rPr lang="zh-CN" altLang="en-US" b="1" dirty="0">
                <a:latin typeface="华文中宋" panose="02010600040101010101" pitchFamily="2" charset="-122"/>
                <a:ea typeface="华文中宋" panose="02010600040101010101" pitchFamily="2" charset="-122"/>
              </a:rPr>
              <a:t>；             隐私和匿名的发行版：</a:t>
            </a:r>
            <a:r>
              <a:rPr lang="en-US" altLang="zh-CN" b="1" dirty="0">
                <a:latin typeface="华文中宋" panose="02010600040101010101" pitchFamily="2" charset="-122"/>
                <a:ea typeface="华文中宋" panose="02010600040101010101" pitchFamily="2" charset="-122"/>
              </a:rPr>
              <a:t>Tails</a:t>
            </a:r>
          </a:p>
          <a:p>
            <a:r>
              <a:rPr lang="zh-CN" altLang="en-US" b="1" dirty="0">
                <a:latin typeface="华文中宋" panose="02010600040101010101" pitchFamily="2" charset="-122"/>
                <a:ea typeface="华文中宋" panose="02010600040101010101" pitchFamily="2" charset="-122"/>
              </a:rPr>
              <a:t>儿童专属发行版：</a:t>
            </a:r>
            <a:r>
              <a:rPr lang="en-US" altLang="zh-CN" b="1" dirty="0" err="1">
                <a:latin typeface="华文中宋" panose="02010600040101010101" pitchFamily="2" charset="-122"/>
                <a:ea typeface="华文中宋" panose="02010600040101010101" pitchFamily="2" charset="-122"/>
              </a:rPr>
              <a:t>Ubermix</a:t>
            </a:r>
            <a:r>
              <a:rPr lang="en-US" altLang="zh-CN" b="1" dirty="0">
                <a:latin typeface="华文中宋" panose="02010600040101010101" pitchFamily="2" charset="-122"/>
                <a:ea typeface="华文中宋" panose="02010600040101010101" pitchFamily="2" charset="-122"/>
              </a:rPr>
              <a:t>           </a:t>
            </a:r>
            <a:r>
              <a:rPr lang="zh-CN" altLang="en-US" b="1" dirty="0">
                <a:latin typeface="华文中宋" panose="02010600040101010101" pitchFamily="2" charset="-122"/>
                <a:ea typeface="华文中宋" panose="02010600040101010101" pitchFamily="2" charset="-122"/>
              </a:rPr>
              <a:t>美丽的发行版：</a:t>
            </a:r>
            <a:r>
              <a:rPr lang="en-US" altLang="zh-CN" b="1" dirty="0">
                <a:latin typeface="华文中宋" panose="02010600040101010101" pitchFamily="2" charset="-122"/>
                <a:ea typeface="华文中宋" panose="02010600040101010101" pitchFamily="2" charset="-122"/>
              </a:rPr>
              <a:t>elementary OS</a:t>
            </a:r>
          </a:p>
          <a:p>
            <a:r>
              <a:rPr lang="zh-CN" altLang="en-US" b="1" dirty="0">
                <a:latin typeface="华文中宋" panose="02010600040101010101" pitchFamily="2" charset="-122"/>
                <a:ea typeface="华文中宋" panose="02010600040101010101" pitchFamily="2" charset="-122"/>
              </a:rPr>
              <a:t>用于编程的发行版：</a:t>
            </a:r>
            <a:r>
              <a:rPr lang="en-US" altLang="zh-CN" b="1" dirty="0" err="1">
                <a:latin typeface="华文中宋" panose="02010600040101010101" pitchFamily="2" charset="-122"/>
                <a:ea typeface="华文中宋" panose="02010600040101010101" pitchFamily="2" charset="-122"/>
              </a:rPr>
              <a:t>Debian</a:t>
            </a:r>
            <a:r>
              <a:rPr lang="en-US" altLang="zh-CN" b="1" dirty="0">
                <a:latin typeface="华文中宋" panose="02010600040101010101" pitchFamily="2" charset="-122"/>
                <a:ea typeface="华文中宋" panose="02010600040101010101" pitchFamily="2" charset="-122"/>
              </a:rPr>
              <a:t>          </a:t>
            </a:r>
            <a:r>
              <a:rPr lang="zh-CN" altLang="en-US" b="1" dirty="0">
                <a:latin typeface="华文中宋" panose="02010600040101010101" pitchFamily="2" charset="-122"/>
                <a:ea typeface="华文中宋" panose="02010600040101010101" pitchFamily="2" charset="-122"/>
              </a:rPr>
              <a:t>专属游戏的发行版：</a:t>
            </a:r>
            <a:r>
              <a:rPr lang="en-US" altLang="zh-CN" b="1" dirty="0">
                <a:latin typeface="华文中宋" panose="02010600040101010101" pitchFamily="2" charset="-122"/>
                <a:ea typeface="华文中宋" panose="02010600040101010101" pitchFamily="2" charset="-122"/>
              </a:rPr>
              <a:t>Steam OS</a:t>
            </a:r>
          </a:p>
          <a:p>
            <a:r>
              <a:rPr lang="zh-CN" altLang="en-US" b="1" dirty="0">
                <a:latin typeface="华文中宋" panose="02010600040101010101" pitchFamily="2" charset="-122"/>
                <a:ea typeface="华文中宋" panose="02010600040101010101" pitchFamily="2" charset="-122"/>
              </a:rPr>
              <a:t>安全行业的发行版：</a:t>
            </a:r>
            <a:r>
              <a:rPr lang="en-US" altLang="zh-CN" b="1" dirty="0">
                <a:latin typeface="华文中宋" panose="02010600040101010101" pitchFamily="2" charset="-122"/>
                <a:ea typeface="华文中宋" panose="02010600040101010101" pitchFamily="2" charset="-122"/>
              </a:rPr>
              <a:t>Kali Linux     </a:t>
            </a:r>
            <a:r>
              <a:rPr lang="zh-CN" altLang="en-US" b="1" dirty="0">
                <a:latin typeface="华文中宋" panose="02010600040101010101" pitchFamily="2" charset="-122"/>
                <a:ea typeface="华文中宋" panose="02010600040101010101" pitchFamily="2" charset="-122"/>
              </a:rPr>
              <a:t>老旧硬件的发行版：</a:t>
            </a:r>
            <a:r>
              <a:rPr lang="en-US" altLang="zh-CN" b="1" dirty="0">
                <a:latin typeface="华文中宋" panose="02010600040101010101" pitchFamily="2" charset="-122"/>
                <a:ea typeface="华文中宋" panose="02010600040101010101" pitchFamily="2" charset="-122"/>
              </a:rPr>
              <a:t>Ubuntu MATE</a:t>
            </a:r>
          </a:p>
          <a:p>
            <a:r>
              <a:rPr lang="zh-CN" altLang="en-US" b="1" dirty="0">
                <a:latin typeface="华文中宋" panose="02010600040101010101" pitchFamily="2" charset="-122"/>
                <a:ea typeface="华文中宋" panose="02010600040101010101" pitchFamily="2" charset="-122"/>
              </a:rPr>
              <a:t>适合初学者的发行版：</a:t>
            </a:r>
            <a:r>
              <a:rPr lang="en-US" altLang="zh-CN" b="1" dirty="0">
                <a:latin typeface="华文中宋" panose="02010600040101010101" pitchFamily="2" charset="-122"/>
                <a:ea typeface="华文中宋" panose="02010600040101010101" pitchFamily="2" charset="-122"/>
              </a:rPr>
              <a:t>Linux Mint</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545462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华文中宋" panose="02010600040101010101" pitchFamily="2" charset="-122"/>
                <a:ea typeface="华文中宋" panose="02010600040101010101" pitchFamily="2" charset="-122"/>
              </a:rPr>
              <a:t>2018</a:t>
            </a:r>
            <a:r>
              <a:rPr lang="zh-CN" altLang="en-US" b="1" dirty="0">
                <a:latin typeface="华文中宋" panose="02010600040101010101" pitchFamily="2" charset="-122"/>
                <a:ea typeface="华文中宋" panose="02010600040101010101" pitchFamily="2" charset="-122"/>
              </a:rPr>
              <a:t>十大</a:t>
            </a:r>
            <a:r>
              <a:rPr lang="en-US" altLang="zh-CN" b="1" dirty="0">
                <a:latin typeface="华文中宋" panose="02010600040101010101" pitchFamily="2" charset="-122"/>
                <a:ea typeface="华文中宋" panose="02010600040101010101" pitchFamily="2" charset="-122"/>
              </a:rPr>
              <a:t>Linux</a:t>
            </a:r>
            <a:r>
              <a:rPr lang="zh-CN" altLang="en-US" b="1" dirty="0">
                <a:latin typeface="华文中宋" panose="02010600040101010101" pitchFamily="2" charset="-122"/>
                <a:ea typeface="华文中宋" panose="02010600040101010101" pitchFamily="2" charset="-122"/>
              </a:rPr>
              <a:t>发行版</a:t>
            </a:r>
            <a:endParaRPr lang="zh-CN" altLang="en-US" dirty="0"/>
          </a:p>
        </p:txBody>
      </p:sp>
      <p:sp>
        <p:nvSpPr>
          <p:cNvPr id="3" name="内容占位符 2"/>
          <p:cNvSpPr>
            <a:spLocks noGrp="1"/>
          </p:cNvSpPr>
          <p:nvPr>
            <p:ph idx="1"/>
          </p:nvPr>
        </p:nvSpPr>
        <p:spPr>
          <a:xfrm>
            <a:off x="721895" y="2557463"/>
            <a:ext cx="10651958" cy="3317875"/>
          </a:xfrm>
        </p:spPr>
        <p:txBody>
          <a:bodyPr/>
          <a:lstStyle/>
          <a:p>
            <a:r>
              <a:rPr lang="zh-CN" altLang="en-US" dirty="0"/>
              <a:t>国外技术网站 </a:t>
            </a:r>
            <a:r>
              <a:rPr lang="en-US" altLang="zh-CN" dirty="0" err="1"/>
              <a:t>FossBytes</a:t>
            </a:r>
            <a:r>
              <a:rPr lang="en-US" altLang="zh-CN" dirty="0"/>
              <a:t> </a:t>
            </a:r>
            <a:r>
              <a:rPr lang="zh-CN" altLang="en-US" dirty="0"/>
              <a:t>近日梳理了 </a:t>
            </a:r>
            <a:r>
              <a:rPr lang="en-US" altLang="zh-CN" dirty="0"/>
              <a:t>2018 </a:t>
            </a:r>
            <a:r>
              <a:rPr lang="zh-CN" altLang="en-US" dirty="0"/>
              <a:t>年最值得开发者尝试 </a:t>
            </a:r>
            <a:r>
              <a:rPr lang="en-US" altLang="zh-CN" dirty="0"/>
              <a:t>9 </a:t>
            </a:r>
            <a:r>
              <a:rPr lang="zh-CN" altLang="en-US" dirty="0"/>
              <a:t>个发行版：</a:t>
            </a:r>
            <a:endParaRPr lang="en-US" altLang="zh-CN" dirty="0"/>
          </a:p>
          <a:p>
            <a:r>
              <a:rPr lang="en-US" altLang="zh-CN" dirty="0"/>
              <a:t>1. </a:t>
            </a:r>
            <a:r>
              <a:rPr lang="en-US" altLang="zh-CN" dirty="0" err="1"/>
              <a:t>Debian</a:t>
            </a:r>
            <a:r>
              <a:rPr lang="en-US" altLang="zh-CN" dirty="0"/>
              <a:t> GNU/Linux</a:t>
            </a:r>
            <a:r>
              <a:rPr lang="zh-CN" altLang="en-US" dirty="0"/>
              <a:t>；</a:t>
            </a:r>
            <a:r>
              <a:rPr lang="en-US" altLang="zh-CN" dirty="0"/>
              <a:t>2. </a:t>
            </a:r>
            <a:r>
              <a:rPr lang="en-US" altLang="zh-CN" dirty="0">
                <a:solidFill>
                  <a:srgbClr val="FF0000"/>
                </a:solidFill>
              </a:rPr>
              <a:t>Ubuntu</a:t>
            </a:r>
            <a:r>
              <a:rPr lang="zh-CN" altLang="en-US" dirty="0"/>
              <a:t>；</a:t>
            </a:r>
            <a:r>
              <a:rPr lang="en-US" altLang="zh-CN" dirty="0"/>
              <a:t>3. </a:t>
            </a:r>
            <a:r>
              <a:rPr lang="en-US" altLang="zh-CN" dirty="0" err="1"/>
              <a:t>openSUSE</a:t>
            </a:r>
            <a:r>
              <a:rPr lang="zh-CN" altLang="en-US" dirty="0"/>
              <a:t>；</a:t>
            </a:r>
            <a:r>
              <a:rPr lang="en-US" altLang="zh-CN" dirty="0"/>
              <a:t>4. Fedora</a:t>
            </a:r>
            <a:r>
              <a:rPr lang="zh-CN" altLang="en-US" dirty="0"/>
              <a:t>；</a:t>
            </a:r>
            <a:r>
              <a:rPr lang="en-US" altLang="zh-CN" dirty="0"/>
              <a:t>5. CentOS</a:t>
            </a:r>
            <a:r>
              <a:rPr lang="zh-CN" altLang="en-US" dirty="0"/>
              <a:t>；</a:t>
            </a:r>
            <a:endParaRPr lang="en-US" altLang="zh-CN" dirty="0"/>
          </a:p>
          <a:p>
            <a:r>
              <a:rPr lang="en-US" altLang="zh-CN" dirty="0"/>
              <a:t>6. Arch Linux</a:t>
            </a:r>
            <a:r>
              <a:rPr lang="zh-CN" altLang="en-US" dirty="0"/>
              <a:t>；</a:t>
            </a:r>
            <a:r>
              <a:rPr lang="en-US" altLang="zh-CN" dirty="0"/>
              <a:t>7. Gentoo</a:t>
            </a:r>
            <a:r>
              <a:rPr lang="zh-CN" altLang="en-US" dirty="0"/>
              <a:t>；</a:t>
            </a:r>
            <a:r>
              <a:rPr lang="en-US" altLang="zh-CN" dirty="0"/>
              <a:t>8. </a:t>
            </a:r>
            <a:r>
              <a:rPr lang="en-US" altLang="zh-CN" dirty="0" err="1"/>
              <a:t>Manjaro</a:t>
            </a:r>
            <a:r>
              <a:rPr lang="en-US" altLang="zh-CN" dirty="0"/>
              <a:t> Linux</a:t>
            </a:r>
            <a:r>
              <a:rPr lang="zh-CN" altLang="en-US" dirty="0"/>
              <a:t>；</a:t>
            </a:r>
            <a:r>
              <a:rPr lang="en-US" altLang="zh-CN" dirty="0"/>
              <a:t>9. </a:t>
            </a:r>
            <a:r>
              <a:rPr lang="en-US" altLang="zh-CN" dirty="0" err="1"/>
              <a:t>Raspbian</a:t>
            </a:r>
            <a:r>
              <a:rPr lang="zh-CN" altLang="en-US" dirty="0"/>
              <a:t>；</a:t>
            </a:r>
            <a:endParaRPr lang="en-US" altLang="zh-CN" dirty="0"/>
          </a:p>
          <a:p>
            <a:r>
              <a:rPr lang="zh-CN" altLang="en-US" b="1" dirty="0"/>
              <a:t>最年轻的发行版：</a:t>
            </a:r>
            <a:r>
              <a:rPr lang="en-US" altLang="zh-CN" b="1" dirty="0" err="1"/>
              <a:t>Nitrux</a:t>
            </a:r>
            <a:r>
              <a:rPr lang="zh-CN" altLang="en-US" b="1" dirty="0"/>
              <a:t>；发展最快的发行版：</a:t>
            </a:r>
            <a:r>
              <a:rPr lang="en-US" altLang="zh-CN" b="1" dirty="0" err="1"/>
              <a:t>Manjaro</a:t>
            </a:r>
            <a:r>
              <a:rPr lang="en-US" altLang="zh-CN" b="1" dirty="0"/>
              <a:t> Linux</a:t>
            </a:r>
            <a:r>
              <a:rPr lang="zh-CN" altLang="en-US" b="1" dirty="0"/>
              <a:t>；性能最好的发行版：</a:t>
            </a:r>
            <a:r>
              <a:rPr lang="en-US" altLang="zh-CN" b="1" dirty="0"/>
              <a:t>Clear Linux</a:t>
            </a:r>
            <a:r>
              <a:rPr lang="zh-CN" altLang="en-US" b="1" dirty="0"/>
              <a:t>；包管理最好的发行版：</a:t>
            </a:r>
            <a:r>
              <a:rPr lang="en-US" altLang="zh-CN" b="1" dirty="0"/>
              <a:t>Arch Linux</a:t>
            </a:r>
            <a:r>
              <a:rPr lang="zh-CN" altLang="en-US" b="1" dirty="0"/>
              <a:t>；最适合系统管理员的发行版：</a:t>
            </a:r>
            <a:r>
              <a:rPr lang="en-US" altLang="zh-CN" b="1" dirty="0" err="1"/>
              <a:t>Debian</a:t>
            </a:r>
            <a:r>
              <a:rPr lang="en-US" altLang="zh-CN" b="1" dirty="0"/>
              <a:t> GNU/Linux</a:t>
            </a:r>
            <a:r>
              <a:rPr lang="zh-CN" altLang="en-US" b="1" dirty="0"/>
              <a:t>；</a:t>
            </a:r>
            <a:endParaRPr lang="en-US" altLang="zh-CN" b="1" dirty="0"/>
          </a:p>
        </p:txBody>
      </p:sp>
    </p:spTree>
    <p:extLst>
      <p:ext uri="{BB962C8B-B14F-4D97-AF65-F5344CB8AC3E}">
        <p14:creationId xmlns:p14="http://schemas.microsoft.com/office/powerpoint/2010/main" val="4037112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772DC-0C57-4B87-8664-38A2883A3D07}"/>
              </a:ext>
            </a:extLst>
          </p:cNvPr>
          <p:cNvSpPr>
            <a:spLocks noGrp="1"/>
          </p:cNvSpPr>
          <p:nvPr>
            <p:ph type="title"/>
          </p:nvPr>
        </p:nvSpPr>
        <p:spPr>
          <a:xfrm>
            <a:off x="1295400" y="982664"/>
            <a:ext cx="9601200" cy="996966"/>
          </a:xfrm>
        </p:spPr>
        <p:txBody>
          <a:bodyPr/>
          <a:lstStyle/>
          <a:p>
            <a:r>
              <a:rPr lang="en-US" altLang="zh-CN" b="0" i="0" dirty="0" err="1">
                <a:solidFill>
                  <a:srgbClr val="333333"/>
                </a:solidFill>
                <a:effectLst/>
                <a:latin typeface="arial" panose="020B0604020202020204" pitchFamily="34" charset="0"/>
              </a:rPr>
              <a:t>Distrowatch</a:t>
            </a:r>
            <a:r>
              <a:rPr lang="zh-CN" altLang="en-US" b="0" i="0" dirty="0">
                <a:solidFill>
                  <a:srgbClr val="333333"/>
                </a:solidFill>
                <a:effectLst/>
                <a:latin typeface="arial" panose="020B0604020202020204" pitchFamily="34" charset="0"/>
              </a:rPr>
              <a:t>网站的</a:t>
            </a:r>
            <a:r>
              <a:rPr lang="en-US" altLang="zh-CN" b="0" i="0" dirty="0">
                <a:solidFill>
                  <a:srgbClr val="333333"/>
                </a:solidFill>
                <a:effectLst/>
                <a:latin typeface="arial" panose="020B0604020202020204" pitchFamily="34" charset="0"/>
              </a:rPr>
              <a:t>Linux</a:t>
            </a:r>
            <a:r>
              <a:rPr lang="zh-CN" altLang="en-US" b="0" i="0" dirty="0">
                <a:solidFill>
                  <a:srgbClr val="333333"/>
                </a:solidFill>
                <a:effectLst/>
                <a:latin typeface="arial" panose="020B0604020202020204" pitchFamily="34" charset="0"/>
              </a:rPr>
              <a:t>发行版</a:t>
            </a:r>
            <a:r>
              <a:rPr lang="en-US" altLang="zh-CN" b="0" i="0" dirty="0">
                <a:solidFill>
                  <a:srgbClr val="333333"/>
                </a:solidFill>
                <a:effectLst/>
                <a:latin typeface="arial" panose="020B0604020202020204" pitchFamily="34" charset="0"/>
              </a:rPr>
              <a:t>TOP10</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2019</a:t>
            </a:r>
            <a:r>
              <a:rPr lang="zh-CN" altLang="en-US" b="0" i="0" dirty="0">
                <a:solidFill>
                  <a:srgbClr val="333333"/>
                </a:solidFill>
                <a:effectLst/>
                <a:latin typeface="arial" panose="020B0604020202020204" pitchFamily="34" charset="0"/>
              </a:rPr>
              <a:t>）</a:t>
            </a:r>
            <a:endParaRPr lang="zh-CN" altLang="en-US" dirty="0"/>
          </a:p>
        </p:txBody>
      </p:sp>
      <p:sp>
        <p:nvSpPr>
          <p:cNvPr id="3" name="内容占位符 2">
            <a:extLst>
              <a:ext uri="{FF2B5EF4-FFF2-40B4-BE49-F238E27FC236}">
                <a16:creationId xmlns:a16="http://schemas.microsoft.com/office/drawing/2014/main" id="{1E104FE6-B7F2-4AEA-B17F-1049495A1AD1}"/>
              </a:ext>
            </a:extLst>
          </p:cNvPr>
          <p:cNvSpPr>
            <a:spLocks noGrp="1"/>
          </p:cNvSpPr>
          <p:nvPr>
            <p:ph idx="1"/>
          </p:nvPr>
        </p:nvSpPr>
        <p:spPr>
          <a:xfrm>
            <a:off x="1295400" y="1904214"/>
            <a:ext cx="9601200" cy="4355183"/>
          </a:xfrm>
        </p:spPr>
        <p:txBody>
          <a:bodyPr/>
          <a:lstStyle/>
          <a:p>
            <a:pPr algn="just"/>
            <a:r>
              <a:rPr lang="en-US" altLang="zh-CN" sz="2000" b="0" i="0" dirty="0">
                <a:solidFill>
                  <a:srgbClr val="333333"/>
                </a:solidFill>
                <a:effectLst/>
                <a:latin typeface="arial" panose="020B0604020202020204" pitchFamily="34" charset="0"/>
              </a:rPr>
              <a:t>1</a:t>
            </a:r>
            <a:r>
              <a:rPr lang="zh-CN" altLang="en-US" sz="2000" b="0" i="0" dirty="0">
                <a:solidFill>
                  <a:srgbClr val="333333"/>
                </a:solidFill>
                <a:effectLst/>
                <a:latin typeface="arial" panose="020B0604020202020204" pitchFamily="34" charset="0"/>
              </a:rPr>
              <a:t>、</a:t>
            </a:r>
            <a:r>
              <a:rPr lang="en-US" altLang="zh-CN" sz="2000" b="0" i="0" dirty="0">
                <a:solidFill>
                  <a:srgbClr val="333333"/>
                </a:solidFill>
                <a:effectLst/>
                <a:latin typeface="arial" panose="020B0604020202020204" pitchFamily="34" charset="0"/>
              </a:rPr>
              <a:t>MX Linux</a:t>
            </a:r>
          </a:p>
          <a:p>
            <a:pPr algn="just"/>
            <a:r>
              <a:rPr lang="en-US" altLang="zh-CN" sz="2000" b="0" i="0" dirty="0">
                <a:solidFill>
                  <a:srgbClr val="333333"/>
                </a:solidFill>
                <a:effectLst/>
                <a:latin typeface="arial" panose="020B0604020202020204" pitchFamily="34" charset="0"/>
              </a:rPr>
              <a:t>2</a:t>
            </a:r>
            <a:r>
              <a:rPr lang="zh-CN" altLang="en-US" sz="2000" b="0" i="0" dirty="0">
                <a:solidFill>
                  <a:srgbClr val="333333"/>
                </a:solidFill>
                <a:effectLst/>
                <a:latin typeface="arial" panose="020B0604020202020204" pitchFamily="34" charset="0"/>
              </a:rPr>
              <a:t>、</a:t>
            </a:r>
            <a:r>
              <a:rPr lang="en-US" altLang="zh-CN" sz="2000" b="0" i="0" dirty="0" err="1">
                <a:solidFill>
                  <a:srgbClr val="333333"/>
                </a:solidFill>
                <a:effectLst/>
                <a:latin typeface="arial" panose="020B0604020202020204" pitchFamily="34" charset="0"/>
              </a:rPr>
              <a:t>Manjaro</a:t>
            </a:r>
            <a:endParaRPr lang="en-US" altLang="zh-CN" sz="2000" b="0" i="0" dirty="0">
              <a:solidFill>
                <a:srgbClr val="333333"/>
              </a:solidFill>
              <a:effectLst/>
              <a:latin typeface="arial" panose="020B0604020202020204" pitchFamily="34" charset="0"/>
            </a:endParaRPr>
          </a:p>
          <a:p>
            <a:pPr algn="just"/>
            <a:r>
              <a:rPr lang="en-US" altLang="zh-CN" sz="2000" b="0" i="0" dirty="0">
                <a:solidFill>
                  <a:srgbClr val="333333"/>
                </a:solidFill>
                <a:effectLst/>
                <a:latin typeface="arial" panose="020B0604020202020204" pitchFamily="34" charset="0"/>
              </a:rPr>
              <a:t>3</a:t>
            </a:r>
            <a:r>
              <a:rPr lang="zh-CN" altLang="en-US" sz="2000" b="0" i="0" dirty="0">
                <a:solidFill>
                  <a:srgbClr val="333333"/>
                </a:solidFill>
                <a:effectLst/>
                <a:latin typeface="arial" panose="020B0604020202020204" pitchFamily="34" charset="0"/>
              </a:rPr>
              <a:t>、</a:t>
            </a:r>
            <a:r>
              <a:rPr lang="en-US" altLang="zh-CN" sz="2000" b="0" i="0" dirty="0">
                <a:solidFill>
                  <a:srgbClr val="333333"/>
                </a:solidFill>
                <a:effectLst/>
                <a:latin typeface="arial" panose="020B0604020202020204" pitchFamily="34" charset="0"/>
              </a:rPr>
              <a:t>Linux Mint</a:t>
            </a:r>
          </a:p>
          <a:p>
            <a:pPr algn="just"/>
            <a:r>
              <a:rPr lang="en-US" altLang="zh-CN" sz="2000" b="0" i="0" dirty="0">
                <a:solidFill>
                  <a:srgbClr val="333333"/>
                </a:solidFill>
                <a:effectLst/>
                <a:latin typeface="arial" panose="020B0604020202020204" pitchFamily="34" charset="0"/>
              </a:rPr>
              <a:t>4</a:t>
            </a:r>
            <a:r>
              <a:rPr lang="zh-CN" altLang="en-US" sz="2000" b="0" i="0" dirty="0">
                <a:solidFill>
                  <a:srgbClr val="333333"/>
                </a:solidFill>
                <a:effectLst/>
                <a:latin typeface="arial" panose="020B0604020202020204" pitchFamily="34" charset="0"/>
              </a:rPr>
              <a:t>、</a:t>
            </a:r>
            <a:r>
              <a:rPr lang="en-US" altLang="zh-CN" sz="2000" b="0" i="0" dirty="0">
                <a:solidFill>
                  <a:srgbClr val="333333"/>
                </a:solidFill>
                <a:effectLst/>
                <a:latin typeface="arial" panose="020B0604020202020204" pitchFamily="34" charset="0"/>
              </a:rPr>
              <a:t>Debian</a:t>
            </a:r>
          </a:p>
          <a:p>
            <a:pPr algn="just"/>
            <a:r>
              <a:rPr lang="en-US" altLang="zh-CN" sz="2000" b="0" i="0" dirty="0">
                <a:solidFill>
                  <a:srgbClr val="333333"/>
                </a:solidFill>
                <a:effectLst/>
                <a:latin typeface="arial" panose="020B0604020202020204" pitchFamily="34" charset="0"/>
              </a:rPr>
              <a:t>5</a:t>
            </a:r>
            <a:r>
              <a:rPr lang="zh-CN" altLang="en-US" sz="2000" b="0" i="0" dirty="0">
                <a:solidFill>
                  <a:srgbClr val="333333"/>
                </a:solidFill>
                <a:effectLst/>
                <a:latin typeface="arial" panose="020B0604020202020204" pitchFamily="34" charset="0"/>
              </a:rPr>
              <a:t>、</a:t>
            </a:r>
            <a:r>
              <a:rPr lang="en-US" altLang="zh-CN" sz="2000" b="0" i="0" dirty="0">
                <a:solidFill>
                  <a:srgbClr val="FF0000"/>
                </a:solidFill>
                <a:effectLst/>
                <a:latin typeface="arial" panose="020B0604020202020204" pitchFamily="34" charset="0"/>
              </a:rPr>
              <a:t>Ubuntu</a:t>
            </a:r>
          </a:p>
          <a:p>
            <a:pPr algn="just"/>
            <a:r>
              <a:rPr lang="en-US" altLang="zh-CN" sz="2000" b="0" i="0" dirty="0">
                <a:solidFill>
                  <a:srgbClr val="333333"/>
                </a:solidFill>
                <a:effectLst/>
                <a:latin typeface="arial" panose="020B0604020202020204" pitchFamily="34" charset="0"/>
              </a:rPr>
              <a:t>6</a:t>
            </a:r>
            <a:r>
              <a:rPr lang="zh-CN" altLang="en-US" sz="2000" b="0" i="0" dirty="0">
                <a:solidFill>
                  <a:srgbClr val="333333"/>
                </a:solidFill>
                <a:effectLst/>
                <a:latin typeface="arial" panose="020B0604020202020204" pitchFamily="34" charset="0"/>
              </a:rPr>
              <a:t>、</a:t>
            </a:r>
            <a:r>
              <a:rPr lang="en-US" altLang="zh-CN" sz="2000" b="0" i="0" dirty="0">
                <a:solidFill>
                  <a:srgbClr val="333333"/>
                </a:solidFill>
                <a:effectLst/>
                <a:latin typeface="arial" panose="020B0604020202020204" pitchFamily="34" charset="0"/>
              </a:rPr>
              <a:t>elementary</a:t>
            </a:r>
          </a:p>
          <a:p>
            <a:pPr algn="just"/>
            <a:r>
              <a:rPr lang="en-US" altLang="zh-CN" sz="2000" b="0" i="0" dirty="0">
                <a:solidFill>
                  <a:srgbClr val="333333"/>
                </a:solidFill>
                <a:effectLst/>
                <a:latin typeface="arial" panose="020B0604020202020204" pitchFamily="34" charset="0"/>
              </a:rPr>
              <a:t>7</a:t>
            </a:r>
            <a:r>
              <a:rPr lang="zh-CN" altLang="en-US" sz="2000" b="0" i="0" dirty="0">
                <a:solidFill>
                  <a:srgbClr val="333333"/>
                </a:solidFill>
                <a:effectLst/>
                <a:latin typeface="arial" panose="020B0604020202020204" pitchFamily="34" charset="0"/>
              </a:rPr>
              <a:t>、</a:t>
            </a:r>
            <a:r>
              <a:rPr lang="en-US" altLang="zh-CN" sz="2000" b="0" i="0" dirty="0">
                <a:solidFill>
                  <a:srgbClr val="333333"/>
                </a:solidFill>
                <a:effectLst/>
                <a:latin typeface="arial" panose="020B0604020202020204" pitchFamily="34" charset="0"/>
              </a:rPr>
              <a:t>Solus</a:t>
            </a:r>
          </a:p>
          <a:p>
            <a:pPr algn="just"/>
            <a:r>
              <a:rPr lang="en-US" altLang="zh-CN" sz="2000" b="0" i="0" dirty="0">
                <a:solidFill>
                  <a:srgbClr val="333333"/>
                </a:solidFill>
                <a:effectLst/>
                <a:latin typeface="arial" panose="020B0604020202020204" pitchFamily="34" charset="0"/>
              </a:rPr>
              <a:t>8</a:t>
            </a:r>
            <a:r>
              <a:rPr lang="zh-CN" altLang="en-US" sz="2000" b="0" i="0" dirty="0">
                <a:solidFill>
                  <a:srgbClr val="333333"/>
                </a:solidFill>
                <a:effectLst/>
                <a:latin typeface="arial" panose="020B0604020202020204" pitchFamily="34" charset="0"/>
              </a:rPr>
              <a:t>、</a:t>
            </a:r>
            <a:r>
              <a:rPr lang="en-US" altLang="zh-CN" sz="2000" b="0" i="0" dirty="0">
                <a:solidFill>
                  <a:srgbClr val="333333"/>
                </a:solidFill>
                <a:effectLst/>
                <a:latin typeface="arial" panose="020B0604020202020204" pitchFamily="34" charset="0"/>
              </a:rPr>
              <a:t>Fedora</a:t>
            </a:r>
          </a:p>
          <a:p>
            <a:pPr algn="just"/>
            <a:r>
              <a:rPr lang="en-US" altLang="zh-CN" sz="2000" b="0" i="0" dirty="0">
                <a:solidFill>
                  <a:srgbClr val="333333"/>
                </a:solidFill>
                <a:effectLst/>
                <a:latin typeface="arial" panose="020B0604020202020204" pitchFamily="34" charset="0"/>
              </a:rPr>
              <a:t>9</a:t>
            </a:r>
            <a:r>
              <a:rPr lang="zh-CN" altLang="en-US" sz="2000" b="0" i="0" dirty="0">
                <a:solidFill>
                  <a:srgbClr val="333333"/>
                </a:solidFill>
                <a:effectLst/>
                <a:latin typeface="arial" panose="020B0604020202020204" pitchFamily="34" charset="0"/>
              </a:rPr>
              <a:t>、</a:t>
            </a:r>
            <a:r>
              <a:rPr lang="en-US" altLang="zh-CN" sz="2000" b="0" i="0" dirty="0" err="1">
                <a:solidFill>
                  <a:srgbClr val="333333"/>
                </a:solidFill>
                <a:effectLst/>
                <a:latin typeface="arial" panose="020B0604020202020204" pitchFamily="34" charset="0"/>
              </a:rPr>
              <a:t>Zorin</a:t>
            </a:r>
            <a:endParaRPr lang="en-US" altLang="zh-CN" sz="2000" b="0" i="0" dirty="0">
              <a:solidFill>
                <a:srgbClr val="333333"/>
              </a:solidFill>
              <a:effectLst/>
              <a:latin typeface="arial" panose="020B0604020202020204" pitchFamily="34" charset="0"/>
            </a:endParaRPr>
          </a:p>
          <a:p>
            <a:pPr algn="just"/>
            <a:r>
              <a:rPr lang="en-US" altLang="zh-CN" sz="2000" b="0" i="0" dirty="0">
                <a:solidFill>
                  <a:srgbClr val="333333"/>
                </a:solidFill>
                <a:effectLst/>
                <a:latin typeface="arial" panose="020B0604020202020204" pitchFamily="34" charset="0"/>
              </a:rPr>
              <a:t>10</a:t>
            </a:r>
            <a:r>
              <a:rPr lang="zh-CN" altLang="en-US" sz="2000" b="0" i="0" dirty="0">
                <a:solidFill>
                  <a:srgbClr val="333333"/>
                </a:solidFill>
                <a:effectLst/>
                <a:latin typeface="arial" panose="020B0604020202020204" pitchFamily="34" charset="0"/>
              </a:rPr>
              <a:t>、</a:t>
            </a:r>
            <a:r>
              <a:rPr lang="en-US" altLang="zh-CN" sz="2000" b="0" i="0" dirty="0" err="1">
                <a:solidFill>
                  <a:srgbClr val="333333"/>
                </a:solidFill>
                <a:effectLst/>
                <a:latin typeface="arial" panose="020B0604020202020204" pitchFamily="34" charset="0"/>
              </a:rPr>
              <a:t>Deepin</a:t>
            </a:r>
            <a:endParaRPr lang="en-US" altLang="zh-CN" sz="2000" b="0" i="0" dirty="0">
              <a:solidFill>
                <a:srgbClr val="333333"/>
              </a:solidFill>
              <a:effectLst/>
              <a:latin typeface="arial" panose="020B0604020202020204" pitchFamily="34" charset="0"/>
            </a:endParaRPr>
          </a:p>
          <a:p>
            <a:endParaRPr lang="zh-CN" altLang="en-US" sz="2000" dirty="0"/>
          </a:p>
        </p:txBody>
      </p:sp>
    </p:spTree>
    <p:extLst>
      <p:ext uri="{BB962C8B-B14F-4D97-AF65-F5344CB8AC3E}">
        <p14:creationId xmlns:p14="http://schemas.microsoft.com/office/powerpoint/2010/main" val="1214168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381F27-88F4-43FF-9515-BF54A2299135}"/>
              </a:ext>
            </a:extLst>
          </p:cNvPr>
          <p:cNvSpPr>
            <a:spLocks noGrp="1"/>
          </p:cNvSpPr>
          <p:nvPr>
            <p:ph type="title"/>
          </p:nvPr>
        </p:nvSpPr>
        <p:spPr>
          <a:xfrm>
            <a:off x="1295400" y="982663"/>
            <a:ext cx="9601200" cy="959259"/>
          </a:xfrm>
        </p:spPr>
        <p:txBody>
          <a:bodyPr/>
          <a:lstStyle/>
          <a:p>
            <a:br>
              <a:rPr lang="zh-CN" altLang="en-US" dirty="0"/>
            </a:br>
            <a:r>
              <a:rPr lang="en-US" altLang="zh-CN" dirty="0"/>
              <a:t>2020</a:t>
            </a:r>
            <a:r>
              <a:rPr lang="zh-CN" altLang="en-US" dirty="0"/>
              <a:t>年最佳</a:t>
            </a:r>
            <a:r>
              <a:rPr lang="en-US" altLang="zh-CN" dirty="0"/>
              <a:t>Linux</a:t>
            </a:r>
            <a:r>
              <a:rPr lang="zh-CN" altLang="en-US" dirty="0"/>
              <a:t>发行版 </a:t>
            </a:r>
            <a:r>
              <a:rPr lang="en-US" altLang="zh-CN" dirty="0"/>
              <a:t>(The Best Linux Distros 2020)</a:t>
            </a:r>
            <a:br>
              <a:rPr lang="en-US" altLang="zh-CN" dirty="0"/>
            </a:br>
            <a:endParaRPr lang="zh-CN" altLang="en-US" dirty="0"/>
          </a:p>
        </p:txBody>
      </p:sp>
      <p:sp>
        <p:nvSpPr>
          <p:cNvPr id="3" name="内容占位符 2">
            <a:extLst>
              <a:ext uri="{FF2B5EF4-FFF2-40B4-BE49-F238E27FC236}">
                <a16:creationId xmlns:a16="http://schemas.microsoft.com/office/drawing/2014/main" id="{1AFF4988-5F03-4621-BFE6-CD7118968702}"/>
              </a:ext>
            </a:extLst>
          </p:cNvPr>
          <p:cNvSpPr>
            <a:spLocks noGrp="1"/>
          </p:cNvSpPr>
          <p:nvPr>
            <p:ph idx="1"/>
          </p:nvPr>
        </p:nvSpPr>
        <p:spPr>
          <a:xfrm>
            <a:off x="1182278" y="1941922"/>
            <a:ext cx="9601200" cy="4345756"/>
          </a:xfrm>
        </p:spPr>
        <p:txBody>
          <a:bodyPr/>
          <a:lstStyle/>
          <a:p>
            <a:r>
              <a:rPr lang="en-US" altLang="zh-CN" sz="2000" dirty="0"/>
              <a:t>1 </a:t>
            </a:r>
            <a:r>
              <a:rPr lang="zh-CN" altLang="en-US" sz="2000" dirty="0"/>
              <a:t>、</a:t>
            </a:r>
            <a:r>
              <a:rPr lang="en-US" altLang="zh-CN" sz="2000" dirty="0"/>
              <a:t>MX Linux (1 MX Linux)</a:t>
            </a:r>
          </a:p>
          <a:p>
            <a:r>
              <a:rPr lang="en-US" altLang="zh-CN" sz="2000" dirty="0"/>
              <a:t>2 </a:t>
            </a:r>
            <a:r>
              <a:rPr lang="zh-CN" altLang="en-US" sz="2000" dirty="0"/>
              <a:t>、</a:t>
            </a:r>
            <a:r>
              <a:rPr lang="en-US" altLang="zh-CN" sz="2000" dirty="0"/>
              <a:t>Linux Mint (2 Linux Mint)</a:t>
            </a:r>
          </a:p>
          <a:p>
            <a:r>
              <a:rPr lang="en-US" altLang="zh-CN" sz="2000" dirty="0"/>
              <a:t>3 </a:t>
            </a:r>
            <a:r>
              <a:rPr lang="zh-CN" altLang="en-US" sz="2000" dirty="0"/>
              <a:t>、</a:t>
            </a:r>
            <a:r>
              <a:rPr lang="en-US" altLang="zh-CN" sz="2000" dirty="0">
                <a:solidFill>
                  <a:srgbClr val="FF0000"/>
                </a:solidFill>
              </a:rPr>
              <a:t>Ubuntu</a:t>
            </a:r>
            <a:r>
              <a:rPr lang="en-US" altLang="zh-CN" sz="2000" dirty="0"/>
              <a:t> (3 Ubuntu)</a:t>
            </a:r>
          </a:p>
          <a:p>
            <a:r>
              <a:rPr lang="en-US" altLang="zh-CN" sz="2000" dirty="0"/>
              <a:t>4</a:t>
            </a:r>
            <a:r>
              <a:rPr lang="zh-CN" altLang="en-US" sz="2000" dirty="0"/>
              <a:t>、基本操作系统 </a:t>
            </a:r>
            <a:r>
              <a:rPr lang="en-US" altLang="zh-CN" sz="2000" dirty="0"/>
              <a:t>(4 Elementary OS)</a:t>
            </a:r>
          </a:p>
          <a:p>
            <a:r>
              <a:rPr lang="en-US" altLang="zh-CN" sz="2000" dirty="0"/>
              <a:t>5 </a:t>
            </a:r>
            <a:r>
              <a:rPr lang="zh-CN" altLang="en-US" sz="2000" dirty="0"/>
              <a:t>、</a:t>
            </a:r>
            <a:r>
              <a:rPr lang="en-US" altLang="zh-CN" sz="2000" dirty="0" err="1"/>
              <a:t>Manjaro</a:t>
            </a:r>
            <a:r>
              <a:rPr lang="en-US" altLang="zh-CN" sz="2000" dirty="0"/>
              <a:t> Linux (5 </a:t>
            </a:r>
            <a:r>
              <a:rPr lang="en-US" altLang="zh-CN" sz="2000" dirty="0" err="1"/>
              <a:t>Manjaro</a:t>
            </a:r>
            <a:r>
              <a:rPr lang="en-US" altLang="zh-CN" sz="2000" dirty="0"/>
              <a:t> Linux)</a:t>
            </a:r>
          </a:p>
          <a:p>
            <a:r>
              <a:rPr lang="en-US" altLang="zh-CN" sz="2000" dirty="0"/>
              <a:t>6 </a:t>
            </a:r>
            <a:r>
              <a:rPr lang="zh-CN" altLang="en-US" sz="2000" dirty="0"/>
              <a:t>、</a:t>
            </a:r>
            <a:r>
              <a:rPr lang="en-US" altLang="zh-CN" sz="2000" dirty="0" err="1"/>
              <a:t>Zorin</a:t>
            </a:r>
            <a:r>
              <a:rPr lang="zh-CN" altLang="en-US" sz="2000" dirty="0"/>
              <a:t>操作系统 </a:t>
            </a:r>
            <a:r>
              <a:rPr lang="en-US" altLang="zh-CN" sz="2000" dirty="0"/>
              <a:t>(6 </a:t>
            </a:r>
            <a:r>
              <a:rPr lang="en-US" altLang="zh-CN" sz="2000" dirty="0" err="1"/>
              <a:t>Zorin</a:t>
            </a:r>
            <a:r>
              <a:rPr lang="en-US" altLang="zh-CN" sz="2000" dirty="0"/>
              <a:t> OS)</a:t>
            </a:r>
          </a:p>
          <a:p>
            <a:r>
              <a:rPr lang="en-US" altLang="zh-CN" sz="2000" dirty="0"/>
              <a:t>7 </a:t>
            </a:r>
            <a:r>
              <a:rPr lang="zh-CN" altLang="en-US" sz="2000" dirty="0"/>
              <a:t>、</a:t>
            </a:r>
            <a:r>
              <a:rPr lang="en-US" altLang="zh-CN" sz="2000" dirty="0"/>
              <a:t>Fedora (7 Fedora)</a:t>
            </a:r>
          </a:p>
          <a:p>
            <a:r>
              <a:rPr lang="en-US" altLang="zh-CN" sz="2000" dirty="0"/>
              <a:t>8</a:t>
            </a:r>
            <a:r>
              <a:rPr lang="zh-CN" altLang="en-US" sz="2000" dirty="0"/>
              <a:t>、</a:t>
            </a:r>
            <a:r>
              <a:rPr lang="en-US" altLang="zh-CN" sz="2000" dirty="0"/>
              <a:t> Debian (8 Debian)</a:t>
            </a:r>
          </a:p>
          <a:p>
            <a:r>
              <a:rPr lang="en-US" altLang="zh-CN" sz="2000" dirty="0"/>
              <a:t>9 </a:t>
            </a:r>
            <a:r>
              <a:rPr lang="zh-CN" altLang="en-US" sz="2000" dirty="0"/>
              <a:t>、</a:t>
            </a:r>
            <a:r>
              <a:rPr lang="en-US" altLang="zh-CN" sz="2000" dirty="0"/>
              <a:t>CentOS (9 CentOS)</a:t>
            </a:r>
          </a:p>
          <a:p>
            <a:r>
              <a:rPr lang="en-US" altLang="zh-CN" sz="2000" dirty="0"/>
              <a:t>10</a:t>
            </a:r>
            <a:r>
              <a:rPr lang="zh-CN" altLang="en-US" sz="2000" dirty="0"/>
              <a:t>、</a:t>
            </a:r>
            <a:r>
              <a:rPr lang="en-US" altLang="zh-CN" sz="2000" dirty="0"/>
              <a:t> Kali Linux (10 Kali Linux)</a:t>
            </a:r>
          </a:p>
          <a:p>
            <a:endParaRPr lang="en-US" altLang="zh-CN" sz="2000" dirty="0"/>
          </a:p>
          <a:p>
            <a:endParaRPr lang="en-US" altLang="zh-CN" sz="2000" dirty="0"/>
          </a:p>
          <a:p>
            <a:endParaRPr lang="zh-CN" altLang="en-US" sz="2000" dirty="0"/>
          </a:p>
        </p:txBody>
      </p:sp>
    </p:spTree>
    <p:extLst>
      <p:ext uri="{BB962C8B-B14F-4D97-AF65-F5344CB8AC3E}">
        <p14:creationId xmlns:p14="http://schemas.microsoft.com/office/powerpoint/2010/main" val="388748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27E30-8426-4EDC-B1BE-7EC1375FE7CE}"/>
              </a:ext>
            </a:extLst>
          </p:cNvPr>
          <p:cNvSpPr>
            <a:spLocks noGrp="1"/>
          </p:cNvSpPr>
          <p:nvPr>
            <p:ph type="title"/>
          </p:nvPr>
        </p:nvSpPr>
        <p:spPr/>
        <p:txBody>
          <a:bodyPr/>
          <a:lstStyle/>
          <a:p>
            <a:r>
              <a:rPr kumimoji="0" lang="zh-CN" altLang="zh-CN" sz="3600" i="0" strike="noStrike" cap="none" normalizeH="0" baseline="0" dirty="0">
                <a:ln>
                  <a:noFill/>
                </a:ln>
                <a:solidFill>
                  <a:schemeClr val="tx1"/>
                </a:solidFill>
                <a:effectLst/>
                <a:latin typeface="宋体" panose="02010600030101010101" pitchFamily="2" charset="-122"/>
                <a:ea typeface="宋体" panose="02010600030101010101" pitchFamily="2" charset="-122"/>
              </a:rPr>
              <a:t>2021年最受欢迎Linux桌面操作系统前十名</a:t>
            </a:r>
            <a:endParaRPr lang="zh-CN" altLang="en-US" dirty="0">
              <a:solidFill>
                <a:schemeClr val="tx1"/>
              </a:solidFill>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C1F33F2D-3048-4A73-A532-D1E06949E031}"/>
              </a:ext>
            </a:extLst>
          </p:cNvPr>
          <p:cNvSpPr>
            <a:spLocks noGrp="1"/>
          </p:cNvSpPr>
          <p:nvPr>
            <p:ph idx="1"/>
          </p:nvPr>
        </p:nvSpPr>
        <p:spPr>
          <a:xfrm>
            <a:off x="1168925" y="2557463"/>
            <a:ext cx="9601200" cy="1401795"/>
          </a:xfrm>
        </p:spPr>
        <p:txBody>
          <a:bodyPr/>
          <a:lstStyle/>
          <a:p>
            <a:pPr marL="0" indent="0">
              <a:buNone/>
            </a:pPr>
            <a:r>
              <a:rPr kumimoji="0" lang="en-US" alt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1. </a:t>
            </a:r>
            <a:r>
              <a:rPr kumimoji="0" lang="zh-CN" alt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CentOS</a:t>
            </a:r>
            <a:r>
              <a:rPr kumimoji="0" lang="en-US" alt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2000" b="1" i="0" u="none" strike="noStrike" cap="none" normalizeH="0" baseline="0" dirty="0">
                <a:ln>
                  <a:noFill/>
                </a:ln>
                <a:solidFill>
                  <a:srgbClr val="FF0000"/>
                </a:solidFill>
                <a:effectLst/>
                <a:latin typeface="宋体" panose="02010600030101010101" pitchFamily="2" charset="-122"/>
                <a:ea typeface="宋体" panose="02010600030101010101" pitchFamily="2" charset="-122"/>
              </a:rPr>
              <a:t>2. Ubuntu</a:t>
            </a:r>
            <a:r>
              <a:rPr kumimoji="0" lang="en-US" alt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3. Kali Linux</a:t>
            </a:r>
            <a:r>
              <a:rPr kumimoji="0" lang="en-US" alt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endParaRPr kumimoji="0" lang="en-US"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endParaRPr>
          </a:p>
          <a:p>
            <a:pPr marL="0" indent="0">
              <a:buNone/>
            </a:pPr>
            <a:r>
              <a:rPr kumimoji="0" lang="zh-CN" alt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4. Arch Linux</a:t>
            </a:r>
            <a:r>
              <a:rPr kumimoji="0" lang="en-US" alt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5. Debian</a:t>
            </a:r>
            <a:r>
              <a:rPr kumimoji="0" lang="en-US" alt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6. Deepin</a:t>
            </a:r>
            <a:r>
              <a:rPr kumimoji="0" lang="en-US" alt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p>
          <a:p>
            <a:pPr marL="0" indent="0">
              <a:buNone/>
            </a:pPr>
            <a:r>
              <a:rPr kumimoji="0" lang="zh-CN" alt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7. Ubuntu Kylin</a:t>
            </a:r>
            <a:r>
              <a:rPr kumimoji="0" lang="en-US" alt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kumimoji="0" lang="zh-CN" altLang="zh-CN"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8. Fedora</a:t>
            </a:r>
            <a:r>
              <a:rPr kumimoji="0" lang="en-US" alt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9. Manjaro</a:t>
            </a:r>
            <a:r>
              <a:rPr kumimoji="0" lang="en-US" alt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r>
              <a:rPr kumimoji="0" lang="zh-CN" altLang="zh-CN" sz="2000" b="1"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10. openSUSE</a:t>
            </a:r>
            <a:endParaRPr kumimoji="0" lang="zh-CN" altLang="zh-CN" sz="20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endParaRPr lang="zh-CN" altLang="en-US" sz="2000" dirty="0"/>
          </a:p>
        </p:txBody>
      </p:sp>
      <p:sp>
        <p:nvSpPr>
          <p:cNvPr id="4" name="Rectangle 1">
            <a:extLst>
              <a:ext uri="{FF2B5EF4-FFF2-40B4-BE49-F238E27FC236}">
                <a16:creationId xmlns:a16="http://schemas.microsoft.com/office/drawing/2014/main" id="{595AB25E-7382-410B-9EDD-42FD3DA2EB41}"/>
              </a:ext>
            </a:extLst>
          </p:cNvPr>
          <p:cNvSpPr>
            <a:spLocks noChangeArrowheads="1"/>
          </p:cNvSpPr>
          <p:nvPr/>
        </p:nvSpPr>
        <p:spPr bwMode="auto">
          <a:xfrm>
            <a:off x="0" y="90096"/>
            <a:ext cx="65" cy="276999"/>
          </a:xfrm>
          <a:prstGeom prst="rect">
            <a:avLst/>
          </a:prstGeom>
          <a:solidFill>
            <a:srgbClr val="FEFE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6" name="文本框 15">
            <a:extLst>
              <a:ext uri="{FF2B5EF4-FFF2-40B4-BE49-F238E27FC236}">
                <a16:creationId xmlns:a16="http://schemas.microsoft.com/office/drawing/2014/main" id="{25993491-63D9-47FC-816A-4324997F3C44}"/>
              </a:ext>
            </a:extLst>
          </p:cNvPr>
          <p:cNvSpPr txBox="1"/>
          <p:nvPr/>
        </p:nvSpPr>
        <p:spPr>
          <a:xfrm>
            <a:off x="1142214" y="4826172"/>
            <a:ext cx="9907571" cy="707886"/>
          </a:xfrm>
          <a:prstGeom prst="rect">
            <a:avLst/>
          </a:prstGeom>
          <a:noFill/>
        </p:spPr>
        <p:txBody>
          <a:bodyPr wrap="square">
            <a:spAutoFit/>
          </a:bodyPr>
          <a:lstStyle/>
          <a:p>
            <a:r>
              <a:rPr lang="en-US" altLang="zh-CN" sz="2000" dirty="0"/>
              <a:t> 1</a:t>
            </a:r>
            <a:r>
              <a:rPr lang="zh-CN" altLang="en-US" sz="2000" dirty="0"/>
              <a:t>、</a:t>
            </a:r>
            <a:r>
              <a:rPr lang="en-US" altLang="zh-CN" sz="2000" dirty="0" err="1"/>
              <a:t>Deepin</a:t>
            </a:r>
            <a:r>
              <a:rPr lang="en-US" altLang="zh-CN" sz="2000" dirty="0"/>
              <a:t> ; 2</a:t>
            </a:r>
            <a:r>
              <a:rPr lang="zh-CN" altLang="en-US" sz="2000" dirty="0"/>
              <a:t>、</a:t>
            </a:r>
            <a:r>
              <a:rPr lang="en-US" altLang="zh-CN" sz="2000" dirty="0" err="1"/>
              <a:t>UbuntuKylin</a:t>
            </a:r>
            <a:r>
              <a:rPr lang="en-US" altLang="zh-CN" sz="2000" dirty="0"/>
              <a:t>;  3</a:t>
            </a:r>
            <a:r>
              <a:rPr lang="zh-CN" altLang="en-US" sz="2000" dirty="0"/>
              <a:t>、</a:t>
            </a:r>
            <a:r>
              <a:rPr lang="en-US" altLang="zh-CN" sz="2000" dirty="0" err="1"/>
              <a:t>Manjaro</a:t>
            </a:r>
            <a:r>
              <a:rPr lang="en-US" altLang="zh-CN" sz="2000" dirty="0"/>
              <a:t>;  4</a:t>
            </a:r>
            <a:r>
              <a:rPr lang="zh-CN" altLang="en-US" sz="2000" dirty="0"/>
              <a:t>、</a:t>
            </a:r>
            <a:r>
              <a:rPr lang="en-US" altLang="zh-CN" sz="2000" dirty="0" err="1"/>
              <a:t>LinuxMint</a:t>
            </a:r>
            <a:r>
              <a:rPr lang="en-US" altLang="zh-CN" sz="2000" dirty="0"/>
              <a:t>;  </a:t>
            </a:r>
          </a:p>
          <a:p>
            <a:r>
              <a:rPr lang="en-US" altLang="zh-CN" sz="2000" dirty="0"/>
              <a:t> </a:t>
            </a:r>
            <a:r>
              <a:rPr lang="en-US" altLang="zh-CN" sz="2000" dirty="0">
                <a:solidFill>
                  <a:srgbClr val="FF0000"/>
                </a:solidFill>
              </a:rPr>
              <a:t>5</a:t>
            </a:r>
            <a:r>
              <a:rPr lang="zh-CN" altLang="en-US" sz="2000" dirty="0">
                <a:solidFill>
                  <a:srgbClr val="FF0000"/>
                </a:solidFill>
              </a:rPr>
              <a:t>、</a:t>
            </a:r>
            <a:r>
              <a:rPr lang="en-US" altLang="zh-CN" sz="2000" dirty="0">
                <a:solidFill>
                  <a:srgbClr val="FF0000"/>
                </a:solidFill>
              </a:rPr>
              <a:t>Ubuntu</a:t>
            </a:r>
            <a:r>
              <a:rPr lang="en-US" altLang="zh-CN" sz="2000" dirty="0"/>
              <a:t>; 6</a:t>
            </a:r>
            <a:r>
              <a:rPr lang="zh-CN" altLang="en-US" sz="2000" dirty="0"/>
              <a:t>、</a:t>
            </a:r>
            <a:r>
              <a:rPr lang="en-US" altLang="zh-CN" sz="2000" dirty="0"/>
              <a:t>Fedora; 7</a:t>
            </a:r>
            <a:r>
              <a:rPr lang="zh-CN" altLang="en-US" sz="2000" dirty="0"/>
              <a:t>、</a:t>
            </a:r>
            <a:r>
              <a:rPr lang="en-US" altLang="zh-CN" sz="2000" dirty="0" err="1"/>
              <a:t>Pop!_OS</a:t>
            </a:r>
            <a:r>
              <a:rPr lang="en-US" altLang="zh-CN" sz="2000" dirty="0"/>
              <a:t>; 8</a:t>
            </a:r>
            <a:r>
              <a:rPr lang="zh-CN" altLang="en-US" sz="2000" dirty="0"/>
              <a:t>、</a:t>
            </a:r>
            <a:r>
              <a:rPr lang="en-US" altLang="zh-CN" sz="2000" dirty="0"/>
              <a:t>elementary OS; 9</a:t>
            </a:r>
            <a:r>
              <a:rPr lang="zh-CN" altLang="en-US" sz="2000" dirty="0"/>
              <a:t>、</a:t>
            </a:r>
            <a:r>
              <a:rPr lang="en-US" altLang="zh-CN" sz="2000" dirty="0"/>
              <a:t>KDE Neon; 10</a:t>
            </a:r>
            <a:r>
              <a:rPr lang="zh-CN" altLang="en-US" sz="2000" dirty="0"/>
              <a:t>、</a:t>
            </a:r>
            <a:r>
              <a:rPr lang="en-US" altLang="zh-CN" sz="2000" dirty="0"/>
              <a:t>Arch</a:t>
            </a:r>
            <a:endParaRPr lang="zh-CN" altLang="en-US" sz="2000" dirty="0"/>
          </a:p>
        </p:txBody>
      </p:sp>
    </p:spTree>
    <p:extLst>
      <p:ext uri="{BB962C8B-B14F-4D97-AF65-F5344CB8AC3E}">
        <p14:creationId xmlns:p14="http://schemas.microsoft.com/office/powerpoint/2010/main" val="210595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9FF5C5-D28E-464B-B0B4-435A8D7C244D}"/>
              </a:ext>
            </a:extLst>
          </p:cNvPr>
          <p:cNvSpPr>
            <a:spLocks noGrp="1"/>
          </p:cNvSpPr>
          <p:nvPr>
            <p:ph type="title"/>
          </p:nvPr>
        </p:nvSpPr>
        <p:spPr/>
        <p:txBody>
          <a:bodyPr/>
          <a:lstStyle/>
          <a:p>
            <a:r>
              <a:rPr lang="en-US" altLang="zh-CN" b="1" i="0" dirty="0">
                <a:solidFill>
                  <a:srgbClr val="404040"/>
                </a:solidFill>
                <a:effectLst/>
                <a:latin typeface="-apple-system"/>
              </a:rPr>
              <a:t>2022</a:t>
            </a:r>
            <a:r>
              <a:rPr lang="zh-CN" altLang="en-US" b="1" i="0" dirty="0">
                <a:solidFill>
                  <a:srgbClr val="404040"/>
                </a:solidFill>
                <a:effectLst/>
                <a:latin typeface="-apple-system"/>
              </a:rPr>
              <a:t>年</a:t>
            </a:r>
            <a:r>
              <a:rPr lang="en-US" altLang="zh-CN" b="1" i="0" dirty="0">
                <a:solidFill>
                  <a:srgbClr val="404040"/>
                </a:solidFill>
                <a:effectLst/>
                <a:latin typeface="-apple-system"/>
              </a:rPr>
              <a:t>1</a:t>
            </a:r>
            <a:r>
              <a:rPr lang="zh-CN" altLang="en-US" b="1" i="0" dirty="0">
                <a:solidFill>
                  <a:srgbClr val="404040"/>
                </a:solidFill>
                <a:effectLst/>
                <a:latin typeface="-apple-system"/>
              </a:rPr>
              <a:t>月</a:t>
            </a:r>
            <a:r>
              <a:rPr lang="en-US" altLang="zh-CN" b="1" i="0" dirty="0">
                <a:solidFill>
                  <a:srgbClr val="404040"/>
                </a:solidFill>
                <a:effectLst/>
                <a:latin typeface="-apple-system"/>
              </a:rPr>
              <a:t>Linux</a:t>
            </a:r>
            <a:r>
              <a:rPr lang="zh-CN" altLang="en-US" b="1" i="0" dirty="0">
                <a:solidFill>
                  <a:srgbClr val="404040"/>
                </a:solidFill>
                <a:effectLst/>
                <a:latin typeface="-apple-system"/>
              </a:rPr>
              <a:t>发行版排行榜</a:t>
            </a:r>
            <a:endParaRPr lang="zh-CN" altLang="en-US" dirty="0"/>
          </a:p>
        </p:txBody>
      </p:sp>
      <p:sp>
        <p:nvSpPr>
          <p:cNvPr id="3" name="内容占位符 2">
            <a:extLst>
              <a:ext uri="{FF2B5EF4-FFF2-40B4-BE49-F238E27FC236}">
                <a16:creationId xmlns:a16="http://schemas.microsoft.com/office/drawing/2014/main" id="{955DB4E7-9F35-4A7B-882F-589F44A15027}"/>
              </a:ext>
            </a:extLst>
          </p:cNvPr>
          <p:cNvSpPr>
            <a:spLocks noGrp="1"/>
          </p:cNvSpPr>
          <p:nvPr>
            <p:ph idx="1"/>
          </p:nvPr>
        </p:nvSpPr>
        <p:spPr>
          <a:xfrm>
            <a:off x="1219985" y="2432115"/>
            <a:ext cx="9601200" cy="3836710"/>
          </a:xfrm>
        </p:spPr>
        <p:txBody>
          <a:bodyPr/>
          <a:lstStyle/>
          <a:p>
            <a:r>
              <a:rPr lang="zh-CN" altLang="en-US" sz="3200" dirty="0"/>
              <a:t>第一名</a:t>
            </a:r>
            <a:r>
              <a:rPr lang="en-US" altLang="zh-CN" sz="3200" dirty="0"/>
              <a:t>MX Linux</a:t>
            </a:r>
            <a:r>
              <a:rPr lang="zh-CN" altLang="en-US" sz="3200" dirty="0"/>
              <a:t>很稳，已经持续几个月是第一了</a:t>
            </a:r>
            <a:r>
              <a:rPr lang="en-US" altLang="zh-CN" sz="3200" dirty="0"/>
              <a:t>;</a:t>
            </a:r>
          </a:p>
          <a:p>
            <a:r>
              <a:rPr lang="zh-CN" altLang="en-US" sz="3200" dirty="0"/>
              <a:t>第二名  </a:t>
            </a:r>
            <a:r>
              <a:rPr lang="en-US" altLang="zh-CN" sz="3200"/>
              <a:t>Endeavour OS</a:t>
            </a:r>
            <a:r>
              <a:rPr lang="en-US" altLang="zh-CN" sz="3200" dirty="0"/>
              <a:t>;  </a:t>
            </a:r>
            <a:r>
              <a:rPr lang="zh-CN" altLang="en-US" sz="3200" dirty="0"/>
              <a:t>第三名  </a:t>
            </a:r>
            <a:r>
              <a:rPr lang="en-US" altLang="zh-CN" sz="3200" dirty="0" err="1"/>
              <a:t>Manjaro</a:t>
            </a:r>
            <a:endParaRPr lang="en-US" altLang="zh-CN" sz="3200" dirty="0"/>
          </a:p>
          <a:p>
            <a:r>
              <a:rPr lang="zh-CN" altLang="en-US" sz="3200" dirty="0"/>
              <a:t>第四名  </a:t>
            </a:r>
            <a:r>
              <a:rPr lang="en-US" altLang="zh-CN" sz="3200" dirty="0"/>
              <a:t>Mint;  </a:t>
            </a:r>
            <a:r>
              <a:rPr lang="zh-CN" altLang="en-US" sz="3200" dirty="0"/>
              <a:t>第五名  </a:t>
            </a:r>
            <a:r>
              <a:rPr lang="en-US" altLang="zh-CN" sz="3200" dirty="0"/>
              <a:t>Pop! OS</a:t>
            </a:r>
          </a:p>
          <a:p>
            <a:r>
              <a:rPr lang="zh-CN" altLang="en-US" sz="3200" dirty="0"/>
              <a:t>第六名 </a:t>
            </a:r>
            <a:r>
              <a:rPr lang="zh-CN" altLang="en-US" sz="3200" dirty="0">
                <a:solidFill>
                  <a:srgbClr val="FF0000"/>
                </a:solidFill>
              </a:rPr>
              <a:t> </a:t>
            </a:r>
            <a:r>
              <a:rPr lang="en-US" altLang="zh-CN" sz="3200" dirty="0">
                <a:solidFill>
                  <a:srgbClr val="FF0000"/>
                </a:solidFill>
              </a:rPr>
              <a:t>Ubuntu</a:t>
            </a:r>
            <a:r>
              <a:rPr lang="en-US" altLang="zh-CN" sz="3200" dirty="0"/>
              <a:t>;  </a:t>
            </a:r>
            <a:r>
              <a:rPr lang="zh-CN" altLang="en-US" sz="3200" dirty="0"/>
              <a:t>第七名  </a:t>
            </a:r>
            <a:r>
              <a:rPr lang="en-US" altLang="zh-CN" sz="3200" dirty="0"/>
              <a:t>Debian</a:t>
            </a:r>
          </a:p>
          <a:p>
            <a:r>
              <a:rPr lang="zh-CN" altLang="en-US" sz="3200" dirty="0"/>
              <a:t>第八名  </a:t>
            </a:r>
            <a:r>
              <a:rPr lang="en-US" altLang="zh-CN" sz="3200" dirty="0"/>
              <a:t>Garuda;  </a:t>
            </a:r>
            <a:r>
              <a:rPr lang="zh-CN" altLang="en-US" sz="3200" dirty="0"/>
              <a:t>第九名  </a:t>
            </a:r>
            <a:r>
              <a:rPr lang="en-US" altLang="zh-CN" sz="3200" dirty="0"/>
              <a:t>elementary OS</a:t>
            </a:r>
          </a:p>
          <a:p>
            <a:r>
              <a:rPr lang="zh-CN" altLang="en-US" sz="3200" dirty="0"/>
              <a:t>第十名  </a:t>
            </a:r>
            <a:r>
              <a:rPr lang="en-US" altLang="zh-CN" sz="3200" dirty="0"/>
              <a:t>Fedora.</a:t>
            </a:r>
            <a:endParaRPr lang="zh-CN" altLang="en-US" sz="3200" dirty="0"/>
          </a:p>
        </p:txBody>
      </p:sp>
    </p:spTree>
    <p:extLst>
      <p:ext uri="{BB962C8B-B14F-4D97-AF65-F5344CB8AC3E}">
        <p14:creationId xmlns:p14="http://schemas.microsoft.com/office/powerpoint/2010/main" val="1172867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Linux</a:t>
            </a:r>
            <a:r>
              <a:rPr lang="zh-CN" altLang="en-US" b="1" dirty="0"/>
              <a:t>发行版官方网站</a:t>
            </a:r>
            <a:endParaRPr lang="zh-CN" altLang="en-US" dirty="0"/>
          </a:p>
        </p:txBody>
      </p:sp>
      <p:sp>
        <p:nvSpPr>
          <p:cNvPr id="3" name="内容占位符 2"/>
          <p:cNvSpPr>
            <a:spLocks noGrp="1"/>
          </p:cNvSpPr>
          <p:nvPr>
            <p:ph idx="1"/>
          </p:nvPr>
        </p:nvSpPr>
        <p:spPr/>
        <p:txBody>
          <a:bodyPr/>
          <a:lstStyle/>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809718439"/>
              </p:ext>
            </p:extLst>
          </p:nvPr>
        </p:nvGraphicFramePr>
        <p:xfrm>
          <a:off x="1825716" y="2006598"/>
          <a:ext cx="8725054" cy="4419604"/>
        </p:xfrm>
        <a:graphic>
          <a:graphicData uri="http://schemas.openxmlformats.org/drawingml/2006/table">
            <a:tbl>
              <a:tblPr firstRow="1" firstCol="1" lastRow="1" lastCol="1" bandRow="1" bandCol="1">
                <a:tableStyleId>{5C22544A-7EE6-4342-B048-85BDC9FD1C3A}</a:tableStyleId>
              </a:tblPr>
              <a:tblGrid>
                <a:gridCol w="2223144">
                  <a:extLst>
                    <a:ext uri="{9D8B030D-6E8A-4147-A177-3AD203B41FA5}">
                      <a16:colId xmlns:a16="http://schemas.microsoft.com/office/drawing/2014/main" val="20000"/>
                    </a:ext>
                  </a:extLst>
                </a:gridCol>
                <a:gridCol w="1856691">
                  <a:extLst>
                    <a:ext uri="{9D8B030D-6E8A-4147-A177-3AD203B41FA5}">
                      <a16:colId xmlns:a16="http://schemas.microsoft.com/office/drawing/2014/main" val="20001"/>
                    </a:ext>
                  </a:extLst>
                </a:gridCol>
                <a:gridCol w="4645219">
                  <a:extLst>
                    <a:ext uri="{9D8B030D-6E8A-4147-A177-3AD203B41FA5}">
                      <a16:colId xmlns:a16="http://schemas.microsoft.com/office/drawing/2014/main" val="20002"/>
                    </a:ext>
                  </a:extLst>
                </a:gridCol>
              </a:tblGrid>
              <a:tr h="804086">
                <a:tc>
                  <a:txBody>
                    <a:bodyPr/>
                    <a:lstStyle/>
                    <a:p>
                      <a:pPr algn="ctr">
                        <a:lnSpc>
                          <a:spcPts val="1420"/>
                        </a:lnSpc>
                        <a:spcAft>
                          <a:spcPts val="120"/>
                        </a:spcAft>
                      </a:pPr>
                      <a:r>
                        <a:rPr lang="zh-CN" sz="1200" dirty="0">
                          <a:effectLst/>
                        </a:rPr>
                        <a:t>发 行 版 本</a:t>
                      </a:r>
                      <a:endParaRPr lang="zh-CN" sz="1200" dirty="0">
                        <a:effectLst/>
                        <a:latin typeface="Times New Roman"/>
                        <a:ea typeface="宋体"/>
                      </a:endParaRPr>
                    </a:p>
                  </a:txBody>
                  <a:tcPr marL="68580" marR="68580" marT="0" marB="0" anchor="ctr"/>
                </a:tc>
                <a:tc>
                  <a:txBody>
                    <a:bodyPr/>
                    <a:lstStyle/>
                    <a:p>
                      <a:pPr algn="ctr">
                        <a:lnSpc>
                          <a:spcPts val="1420"/>
                        </a:lnSpc>
                        <a:spcAft>
                          <a:spcPts val="120"/>
                        </a:spcAft>
                      </a:pPr>
                      <a:r>
                        <a:rPr lang="zh-CN" sz="1200">
                          <a:effectLst/>
                        </a:rPr>
                        <a:t>官 方 网 站</a:t>
                      </a:r>
                      <a:endParaRPr lang="zh-CN" sz="1200">
                        <a:effectLst/>
                        <a:latin typeface="Times New Roman"/>
                        <a:ea typeface="宋体"/>
                      </a:endParaRPr>
                    </a:p>
                  </a:txBody>
                  <a:tcPr marL="68580" marR="68580" marT="0" marB="0" anchor="ctr"/>
                </a:tc>
                <a:tc>
                  <a:txBody>
                    <a:bodyPr/>
                    <a:lstStyle/>
                    <a:p>
                      <a:pPr algn="ctr">
                        <a:lnSpc>
                          <a:spcPts val="1420"/>
                        </a:lnSpc>
                        <a:spcAft>
                          <a:spcPts val="120"/>
                        </a:spcAft>
                      </a:pPr>
                      <a:r>
                        <a:rPr lang="zh-CN" sz="1200" dirty="0">
                          <a:effectLst/>
                        </a:rPr>
                        <a:t>说</a:t>
                      </a:r>
                      <a:r>
                        <a:rPr lang="en-US" sz="1200" dirty="0">
                          <a:effectLst/>
                        </a:rPr>
                        <a:t>    </a:t>
                      </a:r>
                      <a:r>
                        <a:rPr lang="zh-CN" sz="1200" dirty="0">
                          <a:effectLst/>
                        </a:rPr>
                        <a:t>明</a:t>
                      </a:r>
                      <a:endParaRPr lang="zh-CN" sz="1200" dirty="0">
                        <a:effectLst/>
                        <a:latin typeface="Times New Roman"/>
                        <a:ea typeface="宋体"/>
                      </a:endParaRPr>
                    </a:p>
                  </a:txBody>
                  <a:tcPr marL="68580" marR="68580" marT="0" marB="0" anchor="ctr"/>
                </a:tc>
                <a:extLst>
                  <a:ext uri="{0D108BD9-81ED-4DB2-BD59-A6C34878D82A}">
                    <a16:rowId xmlns:a16="http://schemas.microsoft.com/office/drawing/2014/main" val="10000"/>
                  </a:ext>
                </a:extLst>
              </a:tr>
              <a:tr h="313821">
                <a:tc>
                  <a:txBody>
                    <a:bodyPr/>
                    <a:lstStyle/>
                    <a:p>
                      <a:pPr algn="just">
                        <a:lnSpc>
                          <a:spcPts val="1420"/>
                        </a:lnSpc>
                        <a:spcAft>
                          <a:spcPts val="120"/>
                        </a:spcAft>
                      </a:pPr>
                      <a:r>
                        <a:rPr lang="en-US" sz="1200">
                          <a:effectLst/>
                        </a:rPr>
                        <a:t>CentOS</a:t>
                      </a:r>
                      <a:endParaRPr lang="zh-CN" sz="1200">
                        <a:effectLst/>
                        <a:latin typeface="Times New Roman"/>
                        <a:ea typeface="宋体"/>
                      </a:endParaRPr>
                    </a:p>
                  </a:txBody>
                  <a:tcPr marL="68580" marR="68580" marT="0" marB="0" anchor="ctr"/>
                </a:tc>
                <a:tc>
                  <a:txBody>
                    <a:bodyPr/>
                    <a:lstStyle/>
                    <a:p>
                      <a:pPr algn="just">
                        <a:lnSpc>
                          <a:spcPts val="1420"/>
                        </a:lnSpc>
                        <a:spcAft>
                          <a:spcPts val="120"/>
                        </a:spcAft>
                      </a:pPr>
                      <a:r>
                        <a:rPr lang="en-US" sz="1200">
                          <a:effectLst/>
                        </a:rPr>
                        <a:t>www.centos.org</a:t>
                      </a:r>
                      <a:endParaRPr lang="zh-CN" sz="1200">
                        <a:effectLst/>
                        <a:latin typeface="Times New Roman"/>
                        <a:ea typeface="宋体"/>
                      </a:endParaRPr>
                    </a:p>
                  </a:txBody>
                  <a:tcPr marL="68580" marR="68580" marT="0" marB="0" anchor="ctr"/>
                </a:tc>
                <a:tc>
                  <a:txBody>
                    <a:bodyPr/>
                    <a:lstStyle/>
                    <a:p>
                      <a:pPr algn="just">
                        <a:lnSpc>
                          <a:spcPts val="1420"/>
                        </a:lnSpc>
                        <a:spcAft>
                          <a:spcPts val="120"/>
                        </a:spcAft>
                      </a:pPr>
                      <a:r>
                        <a:rPr lang="zh-CN" sz="1200">
                          <a:effectLst/>
                        </a:rPr>
                        <a:t>模仿</a:t>
                      </a:r>
                      <a:r>
                        <a:rPr lang="en-US" sz="1200">
                          <a:effectLst/>
                        </a:rPr>
                        <a:t>Red Hat Enterprise Linux</a:t>
                      </a:r>
                      <a:r>
                        <a:rPr lang="zh-CN" sz="1200">
                          <a:effectLst/>
                        </a:rPr>
                        <a:t>的非商业发行版本</a:t>
                      </a:r>
                      <a:endParaRPr lang="zh-CN" sz="1200">
                        <a:effectLst/>
                        <a:latin typeface="Times New Roman"/>
                        <a:ea typeface="宋体"/>
                      </a:endParaRPr>
                    </a:p>
                  </a:txBody>
                  <a:tcPr marL="68580" marR="68580" marT="0" marB="0" anchor="ctr"/>
                </a:tc>
                <a:extLst>
                  <a:ext uri="{0D108BD9-81ED-4DB2-BD59-A6C34878D82A}">
                    <a16:rowId xmlns:a16="http://schemas.microsoft.com/office/drawing/2014/main" val="10001"/>
                  </a:ext>
                </a:extLst>
              </a:tr>
              <a:tr h="313821">
                <a:tc>
                  <a:txBody>
                    <a:bodyPr/>
                    <a:lstStyle/>
                    <a:p>
                      <a:pPr algn="just">
                        <a:lnSpc>
                          <a:spcPts val="1420"/>
                        </a:lnSpc>
                        <a:spcAft>
                          <a:spcPts val="120"/>
                        </a:spcAft>
                      </a:pPr>
                      <a:r>
                        <a:rPr lang="en-US" sz="1200">
                          <a:effectLst/>
                        </a:rPr>
                        <a:t>Debian</a:t>
                      </a:r>
                      <a:endParaRPr lang="zh-CN" sz="1200">
                        <a:effectLst/>
                        <a:latin typeface="Times New Roman"/>
                        <a:ea typeface="宋体"/>
                      </a:endParaRPr>
                    </a:p>
                  </a:txBody>
                  <a:tcPr marL="68580" marR="68580" marT="0" marB="0" anchor="ctr"/>
                </a:tc>
                <a:tc>
                  <a:txBody>
                    <a:bodyPr/>
                    <a:lstStyle/>
                    <a:p>
                      <a:pPr algn="just">
                        <a:lnSpc>
                          <a:spcPts val="1420"/>
                        </a:lnSpc>
                        <a:spcAft>
                          <a:spcPts val="120"/>
                        </a:spcAft>
                      </a:pPr>
                      <a:r>
                        <a:rPr lang="en-US" sz="1200">
                          <a:effectLst/>
                        </a:rPr>
                        <a:t>www.debian.org</a:t>
                      </a:r>
                      <a:endParaRPr lang="zh-CN" sz="1200">
                        <a:effectLst/>
                        <a:latin typeface="Times New Roman"/>
                        <a:ea typeface="宋体"/>
                      </a:endParaRPr>
                    </a:p>
                  </a:txBody>
                  <a:tcPr marL="68580" marR="68580" marT="0" marB="0" anchor="ctr"/>
                </a:tc>
                <a:tc>
                  <a:txBody>
                    <a:bodyPr/>
                    <a:lstStyle/>
                    <a:p>
                      <a:pPr algn="just">
                        <a:lnSpc>
                          <a:spcPts val="1420"/>
                        </a:lnSpc>
                        <a:spcAft>
                          <a:spcPts val="120"/>
                        </a:spcAft>
                      </a:pPr>
                      <a:r>
                        <a:rPr lang="zh-CN" sz="1200">
                          <a:effectLst/>
                        </a:rPr>
                        <a:t>免费的非商业发行版本</a:t>
                      </a:r>
                      <a:endParaRPr lang="zh-CN" sz="1200">
                        <a:effectLst/>
                        <a:latin typeface="Times New Roman"/>
                        <a:ea typeface="宋体"/>
                      </a:endParaRPr>
                    </a:p>
                  </a:txBody>
                  <a:tcPr marL="68580" marR="68580" marT="0" marB="0" anchor="ctr"/>
                </a:tc>
                <a:extLst>
                  <a:ext uri="{0D108BD9-81ED-4DB2-BD59-A6C34878D82A}">
                    <a16:rowId xmlns:a16="http://schemas.microsoft.com/office/drawing/2014/main" val="10002"/>
                  </a:ext>
                </a:extLst>
              </a:tr>
              <a:tr h="313821">
                <a:tc>
                  <a:txBody>
                    <a:bodyPr/>
                    <a:lstStyle/>
                    <a:p>
                      <a:pPr algn="just">
                        <a:lnSpc>
                          <a:spcPts val="1420"/>
                        </a:lnSpc>
                        <a:spcAft>
                          <a:spcPts val="120"/>
                        </a:spcAft>
                      </a:pPr>
                      <a:r>
                        <a:rPr lang="en-US" sz="1200">
                          <a:effectLst/>
                        </a:rPr>
                        <a:t>Fedora</a:t>
                      </a:r>
                      <a:endParaRPr lang="zh-CN" sz="1200">
                        <a:effectLst/>
                        <a:latin typeface="Times New Roman"/>
                        <a:ea typeface="宋体"/>
                      </a:endParaRPr>
                    </a:p>
                  </a:txBody>
                  <a:tcPr marL="68580" marR="68580" marT="0" marB="0" anchor="ctr"/>
                </a:tc>
                <a:tc>
                  <a:txBody>
                    <a:bodyPr/>
                    <a:lstStyle/>
                    <a:p>
                      <a:pPr algn="just">
                        <a:lnSpc>
                          <a:spcPts val="1420"/>
                        </a:lnSpc>
                        <a:spcAft>
                          <a:spcPts val="120"/>
                        </a:spcAft>
                      </a:pPr>
                      <a:r>
                        <a:rPr lang="en-US" sz="1200">
                          <a:effectLst/>
                        </a:rPr>
                        <a:t>fedoraproject.org</a:t>
                      </a:r>
                      <a:endParaRPr lang="zh-CN" sz="1200">
                        <a:effectLst/>
                        <a:latin typeface="Times New Roman"/>
                        <a:ea typeface="宋体"/>
                      </a:endParaRPr>
                    </a:p>
                  </a:txBody>
                  <a:tcPr marL="68580" marR="68580" marT="0" marB="0" anchor="ctr"/>
                </a:tc>
                <a:tc>
                  <a:txBody>
                    <a:bodyPr/>
                    <a:lstStyle/>
                    <a:p>
                      <a:pPr algn="just">
                        <a:lnSpc>
                          <a:spcPts val="1420"/>
                        </a:lnSpc>
                        <a:spcAft>
                          <a:spcPts val="120"/>
                        </a:spcAft>
                      </a:pPr>
                      <a:r>
                        <a:rPr lang="en-US" sz="1200">
                          <a:effectLst/>
                        </a:rPr>
                        <a:t>Red Hat</a:t>
                      </a:r>
                      <a:r>
                        <a:rPr lang="zh-CN" sz="1200">
                          <a:effectLst/>
                        </a:rPr>
                        <a:t>公司赞助的社区项目免费发行版本</a:t>
                      </a:r>
                      <a:endParaRPr lang="zh-CN" sz="1200">
                        <a:effectLst/>
                        <a:latin typeface="Times New Roman"/>
                        <a:ea typeface="宋体"/>
                      </a:endParaRPr>
                    </a:p>
                  </a:txBody>
                  <a:tcPr marL="68580" marR="68580" marT="0" marB="0" anchor="ctr"/>
                </a:tc>
                <a:extLst>
                  <a:ext uri="{0D108BD9-81ED-4DB2-BD59-A6C34878D82A}">
                    <a16:rowId xmlns:a16="http://schemas.microsoft.com/office/drawing/2014/main" val="10003"/>
                  </a:ext>
                </a:extLst>
              </a:tr>
              <a:tr h="313821">
                <a:tc>
                  <a:txBody>
                    <a:bodyPr/>
                    <a:lstStyle/>
                    <a:p>
                      <a:pPr algn="just">
                        <a:lnSpc>
                          <a:spcPts val="1420"/>
                        </a:lnSpc>
                        <a:spcAft>
                          <a:spcPts val="120"/>
                        </a:spcAft>
                      </a:pPr>
                      <a:r>
                        <a:rPr lang="en-US" sz="1200">
                          <a:effectLst/>
                        </a:rPr>
                        <a:t>Gentoo</a:t>
                      </a:r>
                      <a:endParaRPr lang="zh-CN" sz="1200">
                        <a:effectLst/>
                        <a:latin typeface="Times New Roman"/>
                        <a:ea typeface="宋体"/>
                      </a:endParaRPr>
                    </a:p>
                  </a:txBody>
                  <a:tcPr marL="68580" marR="68580" marT="0" marB="0" anchor="ctr"/>
                </a:tc>
                <a:tc>
                  <a:txBody>
                    <a:bodyPr/>
                    <a:lstStyle/>
                    <a:p>
                      <a:pPr algn="just">
                        <a:lnSpc>
                          <a:spcPts val="1420"/>
                        </a:lnSpc>
                        <a:spcAft>
                          <a:spcPts val="120"/>
                        </a:spcAft>
                      </a:pPr>
                      <a:r>
                        <a:rPr lang="en-US" sz="1200">
                          <a:effectLst/>
                        </a:rPr>
                        <a:t>www.gentoo.org</a:t>
                      </a:r>
                      <a:endParaRPr lang="zh-CN" sz="1200">
                        <a:effectLst/>
                        <a:latin typeface="Times New Roman"/>
                        <a:ea typeface="宋体"/>
                      </a:endParaRPr>
                    </a:p>
                  </a:txBody>
                  <a:tcPr marL="68580" marR="68580" marT="0" marB="0" anchor="ctr"/>
                </a:tc>
                <a:tc>
                  <a:txBody>
                    <a:bodyPr/>
                    <a:lstStyle/>
                    <a:p>
                      <a:pPr algn="just">
                        <a:lnSpc>
                          <a:spcPts val="1420"/>
                        </a:lnSpc>
                        <a:spcAft>
                          <a:spcPts val="120"/>
                        </a:spcAft>
                      </a:pPr>
                      <a:r>
                        <a:rPr lang="zh-CN" sz="1200">
                          <a:effectLst/>
                        </a:rPr>
                        <a:t>基于源代码编译的发行版本</a:t>
                      </a:r>
                      <a:endParaRPr lang="zh-CN" sz="1200">
                        <a:effectLst/>
                        <a:latin typeface="Times New Roman"/>
                        <a:ea typeface="宋体"/>
                      </a:endParaRPr>
                    </a:p>
                  </a:txBody>
                  <a:tcPr marL="68580" marR="68580" marT="0" marB="0" anchor="ctr"/>
                </a:tc>
                <a:extLst>
                  <a:ext uri="{0D108BD9-81ED-4DB2-BD59-A6C34878D82A}">
                    <a16:rowId xmlns:a16="http://schemas.microsoft.com/office/drawing/2014/main" val="10004"/>
                  </a:ext>
                </a:extLst>
              </a:tr>
              <a:tr h="477308">
                <a:tc>
                  <a:txBody>
                    <a:bodyPr/>
                    <a:lstStyle/>
                    <a:p>
                      <a:pPr algn="just">
                        <a:lnSpc>
                          <a:spcPts val="1420"/>
                        </a:lnSpc>
                        <a:spcAft>
                          <a:spcPts val="120"/>
                        </a:spcAft>
                      </a:pPr>
                      <a:r>
                        <a:rPr lang="en-US" sz="1200">
                          <a:effectLst/>
                        </a:rPr>
                        <a:t>Mandriva</a:t>
                      </a:r>
                      <a:endParaRPr lang="zh-CN" sz="1200">
                        <a:effectLst/>
                        <a:latin typeface="Times New Roman"/>
                        <a:ea typeface="宋体"/>
                      </a:endParaRPr>
                    </a:p>
                  </a:txBody>
                  <a:tcPr marL="68580" marR="68580" marT="0" marB="0" anchor="ctr"/>
                </a:tc>
                <a:tc>
                  <a:txBody>
                    <a:bodyPr/>
                    <a:lstStyle/>
                    <a:p>
                      <a:pPr algn="just">
                        <a:lnSpc>
                          <a:spcPts val="1420"/>
                        </a:lnSpc>
                        <a:spcAft>
                          <a:spcPts val="120"/>
                        </a:spcAft>
                      </a:pPr>
                      <a:r>
                        <a:rPr lang="en-US" sz="1200">
                          <a:effectLst/>
                        </a:rPr>
                        <a:t>www.mandriva.com</a:t>
                      </a:r>
                      <a:endParaRPr lang="zh-CN" sz="1200">
                        <a:effectLst/>
                        <a:latin typeface="Times New Roman"/>
                        <a:ea typeface="宋体"/>
                      </a:endParaRPr>
                    </a:p>
                  </a:txBody>
                  <a:tcPr marL="68580" marR="68580" marT="0" marB="0" anchor="ctr"/>
                </a:tc>
                <a:tc>
                  <a:txBody>
                    <a:bodyPr/>
                    <a:lstStyle/>
                    <a:p>
                      <a:pPr algn="just">
                        <a:lnSpc>
                          <a:spcPts val="1420"/>
                        </a:lnSpc>
                        <a:spcAft>
                          <a:spcPts val="120"/>
                        </a:spcAft>
                      </a:pPr>
                      <a:r>
                        <a:rPr lang="zh-CN" sz="1200">
                          <a:effectLst/>
                        </a:rPr>
                        <a:t>前身</a:t>
                      </a:r>
                      <a:r>
                        <a:rPr lang="en-US" sz="1200">
                          <a:effectLst/>
                        </a:rPr>
                        <a:t>Mandrakelinux</a:t>
                      </a:r>
                      <a:r>
                        <a:rPr lang="zh-CN" sz="1200">
                          <a:effectLst/>
                        </a:rPr>
                        <a:t>，第一个为非技术类用户设计的</a:t>
                      </a:r>
                      <a:r>
                        <a:rPr lang="en-US" sz="1200">
                          <a:effectLst/>
                        </a:rPr>
                        <a:t>Linux</a:t>
                      </a:r>
                      <a:r>
                        <a:rPr lang="zh-CN" sz="1200">
                          <a:effectLst/>
                        </a:rPr>
                        <a:t>发行版本</a:t>
                      </a:r>
                      <a:endParaRPr lang="zh-CN" sz="1200">
                        <a:effectLst/>
                        <a:latin typeface="Times New Roman"/>
                        <a:ea typeface="宋体"/>
                      </a:endParaRPr>
                    </a:p>
                  </a:txBody>
                  <a:tcPr marL="68580" marR="68580" marT="0" marB="0" anchor="ctr"/>
                </a:tc>
                <a:extLst>
                  <a:ext uri="{0D108BD9-81ED-4DB2-BD59-A6C34878D82A}">
                    <a16:rowId xmlns:a16="http://schemas.microsoft.com/office/drawing/2014/main" val="10005"/>
                  </a:ext>
                </a:extLst>
              </a:tr>
              <a:tr h="313821">
                <a:tc>
                  <a:txBody>
                    <a:bodyPr/>
                    <a:lstStyle/>
                    <a:p>
                      <a:pPr algn="just">
                        <a:lnSpc>
                          <a:spcPts val="1420"/>
                        </a:lnSpc>
                        <a:spcAft>
                          <a:spcPts val="120"/>
                        </a:spcAft>
                      </a:pPr>
                      <a:r>
                        <a:rPr lang="en-US" sz="1200">
                          <a:effectLst/>
                        </a:rPr>
                        <a:t>openSUSE</a:t>
                      </a:r>
                      <a:endParaRPr lang="zh-CN" sz="1200">
                        <a:effectLst/>
                        <a:latin typeface="Times New Roman"/>
                        <a:ea typeface="宋体"/>
                      </a:endParaRPr>
                    </a:p>
                  </a:txBody>
                  <a:tcPr marL="68580" marR="68580" marT="0" marB="0" anchor="ctr"/>
                </a:tc>
                <a:tc>
                  <a:txBody>
                    <a:bodyPr/>
                    <a:lstStyle/>
                    <a:p>
                      <a:pPr algn="just">
                        <a:lnSpc>
                          <a:spcPts val="1420"/>
                        </a:lnSpc>
                        <a:spcAft>
                          <a:spcPts val="120"/>
                        </a:spcAft>
                      </a:pPr>
                      <a:r>
                        <a:rPr lang="en-US" sz="1200">
                          <a:effectLst/>
                        </a:rPr>
                        <a:t>www.opensuse.org</a:t>
                      </a:r>
                      <a:endParaRPr lang="zh-CN" sz="1200">
                        <a:effectLst/>
                        <a:latin typeface="Times New Roman"/>
                        <a:ea typeface="宋体"/>
                      </a:endParaRPr>
                    </a:p>
                  </a:txBody>
                  <a:tcPr marL="68580" marR="68580" marT="0" marB="0" anchor="ctr"/>
                </a:tc>
                <a:tc>
                  <a:txBody>
                    <a:bodyPr/>
                    <a:lstStyle/>
                    <a:p>
                      <a:pPr algn="just">
                        <a:lnSpc>
                          <a:spcPts val="1420"/>
                        </a:lnSpc>
                        <a:spcAft>
                          <a:spcPts val="120"/>
                        </a:spcAft>
                      </a:pPr>
                      <a:r>
                        <a:rPr lang="en-US" sz="1200">
                          <a:effectLst/>
                        </a:rPr>
                        <a:t>SUSE Linux</a:t>
                      </a:r>
                      <a:r>
                        <a:rPr lang="zh-CN" sz="1200">
                          <a:effectLst/>
                        </a:rPr>
                        <a:t>的免费发行版本</a:t>
                      </a:r>
                      <a:endParaRPr lang="zh-CN" sz="1200">
                        <a:effectLst/>
                        <a:latin typeface="Times New Roman"/>
                        <a:ea typeface="宋体"/>
                      </a:endParaRPr>
                    </a:p>
                  </a:txBody>
                  <a:tcPr marL="68580" marR="68580" marT="0" marB="0" anchor="ctr"/>
                </a:tc>
                <a:extLst>
                  <a:ext uri="{0D108BD9-81ED-4DB2-BD59-A6C34878D82A}">
                    <a16:rowId xmlns:a16="http://schemas.microsoft.com/office/drawing/2014/main" val="10006"/>
                  </a:ext>
                </a:extLst>
              </a:tr>
              <a:tr h="313821">
                <a:tc>
                  <a:txBody>
                    <a:bodyPr/>
                    <a:lstStyle/>
                    <a:p>
                      <a:pPr algn="just">
                        <a:lnSpc>
                          <a:spcPts val="1420"/>
                        </a:lnSpc>
                        <a:spcAft>
                          <a:spcPts val="120"/>
                        </a:spcAft>
                      </a:pPr>
                      <a:r>
                        <a:rPr lang="en-US" sz="1200">
                          <a:effectLst/>
                        </a:rPr>
                        <a:t>Red Flag</a:t>
                      </a:r>
                      <a:endParaRPr lang="zh-CN" sz="1200">
                        <a:effectLst/>
                        <a:latin typeface="Times New Roman"/>
                        <a:ea typeface="宋体"/>
                      </a:endParaRPr>
                    </a:p>
                  </a:txBody>
                  <a:tcPr marL="68580" marR="68580" marT="0" marB="0" anchor="ctr"/>
                </a:tc>
                <a:tc>
                  <a:txBody>
                    <a:bodyPr/>
                    <a:lstStyle/>
                    <a:p>
                      <a:pPr algn="just">
                        <a:lnSpc>
                          <a:spcPts val="1420"/>
                        </a:lnSpc>
                        <a:spcAft>
                          <a:spcPts val="120"/>
                        </a:spcAft>
                      </a:pPr>
                      <a:r>
                        <a:rPr lang="en-US" sz="1200">
                          <a:effectLst/>
                        </a:rPr>
                        <a:t>www.redflag-linux.com</a:t>
                      </a:r>
                      <a:endParaRPr lang="zh-CN" sz="1200">
                        <a:effectLst/>
                        <a:latin typeface="Times New Roman"/>
                        <a:ea typeface="宋体"/>
                      </a:endParaRPr>
                    </a:p>
                  </a:txBody>
                  <a:tcPr marL="68580" marR="68580" marT="0" marB="0" anchor="ctr"/>
                </a:tc>
                <a:tc>
                  <a:txBody>
                    <a:bodyPr/>
                    <a:lstStyle/>
                    <a:p>
                      <a:pPr algn="just">
                        <a:lnSpc>
                          <a:spcPts val="1420"/>
                        </a:lnSpc>
                        <a:spcAft>
                          <a:spcPts val="120"/>
                        </a:spcAft>
                      </a:pPr>
                      <a:r>
                        <a:rPr lang="zh-CN" sz="1200">
                          <a:effectLst/>
                        </a:rPr>
                        <a:t>国内发展最好的</a:t>
                      </a:r>
                      <a:r>
                        <a:rPr lang="en-US" sz="1200">
                          <a:effectLst/>
                        </a:rPr>
                        <a:t>Linux</a:t>
                      </a:r>
                      <a:r>
                        <a:rPr lang="zh-CN" sz="1200">
                          <a:effectLst/>
                        </a:rPr>
                        <a:t>发行版本</a:t>
                      </a:r>
                      <a:endParaRPr lang="zh-CN" sz="1200">
                        <a:effectLst/>
                        <a:latin typeface="Times New Roman"/>
                        <a:ea typeface="宋体"/>
                      </a:endParaRPr>
                    </a:p>
                  </a:txBody>
                  <a:tcPr marL="68580" marR="68580" marT="0" marB="0" anchor="ctr"/>
                </a:tc>
                <a:extLst>
                  <a:ext uri="{0D108BD9-81ED-4DB2-BD59-A6C34878D82A}">
                    <a16:rowId xmlns:a16="http://schemas.microsoft.com/office/drawing/2014/main" val="10007"/>
                  </a:ext>
                </a:extLst>
              </a:tr>
              <a:tr h="313821">
                <a:tc>
                  <a:txBody>
                    <a:bodyPr/>
                    <a:lstStyle/>
                    <a:p>
                      <a:pPr algn="just">
                        <a:lnSpc>
                          <a:spcPts val="1420"/>
                        </a:lnSpc>
                        <a:spcAft>
                          <a:spcPts val="120"/>
                        </a:spcAft>
                      </a:pPr>
                      <a:r>
                        <a:rPr lang="en-US" sz="1200">
                          <a:effectLst/>
                        </a:rPr>
                        <a:t>Red Hat Enterprise</a:t>
                      </a:r>
                      <a:endParaRPr lang="zh-CN" sz="1200">
                        <a:effectLst/>
                        <a:latin typeface="Times New Roman"/>
                        <a:ea typeface="宋体"/>
                      </a:endParaRPr>
                    </a:p>
                  </a:txBody>
                  <a:tcPr marL="68580" marR="68580" marT="0" marB="0" anchor="ctr"/>
                </a:tc>
                <a:tc>
                  <a:txBody>
                    <a:bodyPr/>
                    <a:lstStyle/>
                    <a:p>
                      <a:pPr algn="just">
                        <a:lnSpc>
                          <a:spcPts val="1420"/>
                        </a:lnSpc>
                        <a:spcAft>
                          <a:spcPts val="120"/>
                        </a:spcAft>
                      </a:pPr>
                      <a:r>
                        <a:rPr lang="en-US" sz="1200">
                          <a:effectLst/>
                        </a:rPr>
                        <a:t>www.redhat.com</a:t>
                      </a:r>
                      <a:endParaRPr lang="zh-CN" sz="1200">
                        <a:effectLst/>
                        <a:latin typeface="Times New Roman"/>
                        <a:ea typeface="宋体"/>
                      </a:endParaRPr>
                    </a:p>
                  </a:txBody>
                  <a:tcPr marL="68580" marR="68580" marT="0" marB="0" anchor="ctr"/>
                </a:tc>
                <a:tc>
                  <a:txBody>
                    <a:bodyPr/>
                    <a:lstStyle/>
                    <a:p>
                      <a:pPr algn="just">
                        <a:lnSpc>
                          <a:spcPts val="1420"/>
                        </a:lnSpc>
                        <a:spcAft>
                          <a:spcPts val="120"/>
                        </a:spcAft>
                      </a:pPr>
                      <a:r>
                        <a:rPr lang="en-US" sz="1200">
                          <a:effectLst/>
                        </a:rPr>
                        <a:t>Red Hat</a:t>
                      </a:r>
                      <a:r>
                        <a:rPr lang="zh-CN" sz="1200">
                          <a:effectLst/>
                        </a:rPr>
                        <a:t>公司的企业级商业化发行版本</a:t>
                      </a:r>
                      <a:endParaRPr lang="zh-CN" sz="1200">
                        <a:effectLst/>
                        <a:latin typeface="Times New Roman"/>
                        <a:ea typeface="宋体"/>
                      </a:endParaRPr>
                    </a:p>
                  </a:txBody>
                  <a:tcPr marL="68580" marR="68580" marT="0" marB="0" anchor="ctr"/>
                </a:tc>
                <a:extLst>
                  <a:ext uri="{0D108BD9-81ED-4DB2-BD59-A6C34878D82A}">
                    <a16:rowId xmlns:a16="http://schemas.microsoft.com/office/drawing/2014/main" val="10008"/>
                  </a:ext>
                </a:extLst>
              </a:tr>
              <a:tr h="313821">
                <a:tc>
                  <a:txBody>
                    <a:bodyPr/>
                    <a:lstStyle/>
                    <a:p>
                      <a:pPr algn="just">
                        <a:lnSpc>
                          <a:spcPts val="1420"/>
                        </a:lnSpc>
                        <a:spcAft>
                          <a:spcPts val="120"/>
                        </a:spcAft>
                      </a:pPr>
                      <a:r>
                        <a:rPr lang="en-US" sz="1200">
                          <a:effectLst/>
                        </a:rPr>
                        <a:t>SUSE Linux Enterprise</a:t>
                      </a:r>
                      <a:endParaRPr lang="zh-CN" sz="1200">
                        <a:effectLst/>
                        <a:latin typeface="Times New Roman"/>
                        <a:ea typeface="宋体"/>
                      </a:endParaRPr>
                    </a:p>
                  </a:txBody>
                  <a:tcPr marL="68580" marR="68580" marT="0" marB="0" anchor="ctr"/>
                </a:tc>
                <a:tc>
                  <a:txBody>
                    <a:bodyPr/>
                    <a:lstStyle/>
                    <a:p>
                      <a:pPr algn="just">
                        <a:lnSpc>
                          <a:spcPts val="1420"/>
                        </a:lnSpc>
                        <a:spcAft>
                          <a:spcPts val="120"/>
                        </a:spcAft>
                      </a:pPr>
                      <a:r>
                        <a:rPr lang="en-US" sz="1200">
                          <a:effectLst/>
                        </a:rPr>
                        <a:t>www.suse.com/linux</a:t>
                      </a:r>
                      <a:endParaRPr lang="zh-CN" sz="1200">
                        <a:effectLst/>
                        <a:latin typeface="Times New Roman"/>
                        <a:ea typeface="宋体"/>
                      </a:endParaRPr>
                    </a:p>
                  </a:txBody>
                  <a:tcPr marL="68580" marR="68580" marT="0" marB="0" anchor="ctr"/>
                </a:tc>
                <a:tc>
                  <a:txBody>
                    <a:bodyPr/>
                    <a:lstStyle/>
                    <a:p>
                      <a:pPr algn="just">
                        <a:lnSpc>
                          <a:spcPts val="1420"/>
                        </a:lnSpc>
                        <a:spcAft>
                          <a:spcPts val="120"/>
                        </a:spcAft>
                      </a:pPr>
                      <a:r>
                        <a:rPr lang="en-US" sz="1200">
                          <a:effectLst/>
                        </a:rPr>
                        <a:t>Novell</a:t>
                      </a:r>
                      <a:r>
                        <a:rPr lang="zh-CN" sz="1200">
                          <a:effectLst/>
                        </a:rPr>
                        <a:t>公司的企业级商业化</a:t>
                      </a:r>
                      <a:r>
                        <a:rPr lang="en-US" sz="1200">
                          <a:effectLst/>
                        </a:rPr>
                        <a:t>Linux</a:t>
                      </a:r>
                      <a:r>
                        <a:rPr lang="zh-CN" sz="1200">
                          <a:effectLst/>
                        </a:rPr>
                        <a:t>发行版本</a:t>
                      </a:r>
                      <a:endParaRPr lang="zh-CN" sz="1200">
                        <a:effectLst/>
                        <a:latin typeface="Times New Roman"/>
                        <a:ea typeface="宋体"/>
                      </a:endParaRPr>
                    </a:p>
                  </a:txBody>
                  <a:tcPr marL="68580" marR="68580" marT="0" marB="0" anchor="ctr"/>
                </a:tc>
                <a:extLst>
                  <a:ext uri="{0D108BD9-81ED-4DB2-BD59-A6C34878D82A}">
                    <a16:rowId xmlns:a16="http://schemas.microsoft.com/office/drawing/2014/main" val="10009"/>
                  </a:ext>
                </a:extLst>
              </a:tr>
              <a:tr h="313821">
                <a:tc>
                  <a:txBody>
                    <a:bodyPr/>
                    <a:lstStyle/>
                    <a:p>
                      <a:pPr algn="just">
                        <a:lnSpc>
                          <a:spcPts val="1420"/>
                        </a:lnSpc>
                        <a:spcAft>
                          <a:spcPts val="120"/>
                        </a:spcAft>
                      </a:pPr>
                      <a:r>
                        <a:rPr lang="en-US" sz="1200">
                          <a:effectLst/>
                        </a:rPr>
                        <a:t>TurboLinux</a:t>
                      </a:r>
                      <a:endParaRPr lang="zh-CN" sz="1200">
                        <a:effectLst/>
                        <a:latin typeface="Times New Roman"/>
                        <a:ea typeface="宋体"/>
                      </a:endParaRPr>
                    </a:p>
                  </a:txBody>
                  <a:tcPr marL="68580" marR="68580" marT="0" marB="0" anchor="ctr"/>
                </a:tc>
                <a:tc>
                  <a:txBody>
                    <a:bodyPr/>
                    <a:lstStyle/>
                    <a:p>
                      <a:pPr algn="just">
                        <a:lnSpc>
                          <a:spcPts val="1420"/>
                        </a:lnSpc>
                        <a:spcAft>
                          <a:spcPts val="120"/>
                        </a:spcAft>
                      </a:pPr>
                      <a:r>
                        <a:rPr lang="en-US" sz="1200">
                          <a:effectLst/>
                        </a:rPr>
                        <a:t>www.turbolinux.com</a:t>
                      </a:r>
                      <a:endParaRPr lang="zh-CN" sz="1200">
                        <a:effectLst/>
                        <a:latin typeface="Times New Roman"/>
                        <a:ea typeface="宋体"/>
                      </a:endParaRPr>
                    </a:p>
                  </a:txBody>
                  <a:tcPr marL="68580" marR="68580" marT="0" marB="0" anchor="ctr"/>
                </a:tc>
                <a:tc>
                  <a:txBody>
                    <a:bodyPr/>
                    <a:lstStyle/>
                    <a:p>
                      <a:pPr algn="just">
                        <a:lnSpc>
                          <a:spcPts val="1420"/>
                        </a:lnSpc>
                        <a:spcAft>
                          <a:spcPts val="120"/>
                        </a:spcAft>
                      </a:pPr>
                      <a:r>
                        <a:rPr lang="zh-CN" sz="1200">
                          <a:effectLst/>
                        </a:rPr>
                        <a:t>在中国和日本取得较大成功的发行版本</a:t>
                      </a:r>
                      <a:endParaRPr lang="zh-CN" sz="1200">
                        <a:effectLst/>
                        <a:latin typeface="Times New Roman"/>
                        <a:ea typeface="宋体"/>
                      </a:endParaRPr>
                    </a:p>
                  </a:txBody>
                  <a:tcPr marL="68580" marR="68580" marT="0" marB="0" anchor="ctr"/>
                </a:tc>
                <a:extLst>
                  <a:ext uri="{0D108BD9-81ED-4DB2-BD59-A6C34878D82A}">
                    <a16:rowId xmlns:a16="http://schemas.microsoft.com/office/drawing/2014/main" val="10010"/>
                  </a:ext>
                </a:extLst>
              </a:tr>
              <a:tr h="313821">
                <a:tc>
                  <a:txBody>
                    <a:bodyPr/>
                    <a:lstStyle/>
                    <a:p>
                      <a:pPr algn="just">
                        <a:lnSpc>
                          <a:spcPts val="1420"/>
                        </a:lnSpc>
                        <a:spcAft>
                          <a:spcPts val="120"/>
                        </a:spcAft>
                      </a:pPr>
                      <a:r>
                        <a:rPr lang="en-US" sz="1200">
                          <a:effectLst/>
                        </a:rPr>
                        <a:t>Ubuntu</a:t>
                      </a:r>
                      <a:endParaRPr lang="zh-CN" sz="1200">
                        <a:effectLst/>
                        <a:latin typeface="Times New Roman"/>
                        <a:ea typeface="宋体"/>
                      </a:endParaRPr>
                    </a:p>
                  </a:txBody>
                  <a:tcPr marL="68580" marR="68580" marT="0" marB="0" anchor="ctr"/>
                </a:tc>
                <a:tc>
                  <a:txBody>
                    <a:bodyPr/>
                    <a:lstStyle/>
                    <a:p>
                      <a:pPr algn="just">
                        <a:lnSpc>
                          <a:spcPts val="1420"/>
                        </a:lnSpc>
                        <a:spcAft>
                          <a:spcPts val="120"/>
                        </a:spcAft>
                      </a:pPr>
                      <a:r>
                        <a:rPr lang="en-US" sz="1200">
                          <a:effectLst/>
                        </a:rPr>
                        <a:t>www.ubuntu.com</a:t>
                      </a:r>
                      <a:endParaRPr lang="zh-CN" sz="1200">
                        <a:effectLst/>
                        <a:latin typeface="Times New Roman"/>
                        <a:ea typeface="宋体"/>
                      </a:endParaRPr>
                    </a:p>
                  </a:txBody>
                  <a:tcPr marL="68580" marR="68580" marT="0" marB="0" anchor="ctr"/>
                </a:tc>
                <a:tc>
                  <a:txBody>
                    <a:bodyPr/>
                    <a:lstStyle/>
                    <a:p>
                      <a:pPr algn="just">
                        <a:lnSpc>
                          <a:spcPts val="1420"/>
                        </a:lnSpc>
                        <a:spcAft>
                          <a:spcPts val="120"/>
                        </a:spcAft>
                      </a:pPr>
                      <a:r>
                        <a:rPr lang="zh-CN" sz="1200" dirty="0">
                          <a:effectLst/>
                        </a:rPr>
                        <a:t>类似于</a:t>
                      </a:r>
                      <a:r>
                        <a:rPr lang="en-US" sz="1200" dirty="0" err="1">
                          <a:effectLst/>
                        </a:rPr>
                        <a:t>Debian</a:t>
                      </a:r>
                      <a:r>
                        <a:rPr lang="zh-CN" sz="1200" dirty="0">
                          <a:effectLst/>
                        </a:rPr>
                        <a:t>的免费发行版本</a:t>
                      </a:r>
                      <a:endParaRPr lang="zh-CN" sz="1200" dirty="0">
                        <a:effectLst/>
                        <a:latin typeface="Times New Roman"/>
                        <a:ea typeface="宋体"/>
                      </a:endParaRPr>
                    </a:p>
                  </a:txBody>
                  <a:tcPr marL="68580" marR="68580" marT="0" marB="0"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252499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p:txBody>
          <a:bodyPr/>
          <a:lstStyle/>
          <a:p>
            <a:pPr eaLnBrk="1" hangingPunct="1"/>
            <a:r>
              <a:rPr lang="zh-CN" altLang="en-US">
                <a:ln>
                  <a:noFill/>
                </a:ln>
                <a:cs typeface="方正舒体"/>
              </a:rPr>
              <a:t>课程的目标</a:t>
            </a:r>
          </a:p>
        </p:txBody>
      </p:sp>
      <p:sp>
        <p:nvSpPr>
          <p:cNvPr id="3" name="内容占位符 2"/>
          <p:cNvSpPr>
            <a:spLocks noGrp="1"/>
          </p:cNvSpPr>
          <p:nvPr>
            <p:ph idx="1"/>
          </p:nvPr>
        </p:nvSpPr>
        <p:spPr>
          <a:xfrm>
            <a:off x="1295400" y="2045616"/>
            <a:ext cx="9601200" cy="4034673"/>
          </a:xfrm>
        </p:spPr>
        <p:txBody>
          <a:bodyPr rtlCol="0">
            <a:normAutofit fontScale="95000" lnSpcReduction="10000"/>
          </a:bodyPr>
          <a:lstStyle/>
          <a:p>
            <a:pPr eaLnBrk="1" fontAlgn="auto" hangingPunct="1">
              <a:buFont typeface="Arial" panose="020B0604020202020204"/>
              <a:buChar char="•"/>
              <a:defRPr/>
            </a:pPr>
            <a:r>
              <a:rPr lang="zh-CN" altLang="en-US" dirty="0">
                <a:solidFill>
                  <a:schemeClr val="tx1">
                    <a:lumMod val="85000"/>
                    <a:lumOff val="15000"/>
                  </a:schemeClr>
                </a:solidFill>
                <a:latin typeface="宋体" panose="02010600030101010101" pitchFamily="2" charset="-122"/>
                <a:ea typeface="宋体" panose="02010600030101010101" pitchFamily="2" charset="-122"/>
              </a:rPr>
              <a:t>通过</a:t>
            </a:r>
            <a:r>
              <a:rPr lang="en-US" altLang="zh-CN" dirty="0">
                <a:latin typeface="宋体" panose="02010600030101010101" pitchFamily="2" charset="-122"/>
                <a:ea typeface="宋体" panose="02010600030101010101" pitchFamily="2" charset="-122"/>
                <a:cs typeface="方正舒体"/>
                <a:sym typeface="+mn-ea"/>
              </a:rPr>
              <a:t>《</a:t>
            </a:r>
            <a:r>
              <a:rPr lang="en-US" altLang="zh-CN" dirty="0" err="1">
                <a:latin typeface="宋体" panose="02010600030101010101" pitchFamily="2" charset="-122"/>
                <a:ea typeface="宋体" panose="02010600030101010101" pitchFamily="2" charset="-122"/>
                <a:cs typeface="方正舒体"/>
                <a:sym typeface="+mn-ea"/>
              </a:rPr>
              <a:t>linux</a:t>
            </a:r>
            <a:r>
              <a:rPr lang="zh-CN" altLang="en-US" dirty="0">
                <a:latin typeface="宋体" panose="02010600030101010101" pitchFamily="2" charset="-122"/>
                <a:ea typeface="宋体" panose="02010600030101010101" pitchFamily="2" charset="-122"/>
                <a:cs typeface="方正舒体"/>
                <a:sym typeface="+mn-ea"/>
              </a:rPr>
              <a:t>操作系统</a:t>
            </a:r>
            <a:r>
              <a:rPr lang="en-US" altLang="zh-CN" dirty="0">
                <a:latin typeface="宋体" panose="02010600030101010101" pitchFamily="2" charset="-122"/>
                <a:ea typeface="宋体" panose="02010600030101010101" pitchFamily="2" charset="-122"/>
                <a:cs typeface="方正舒体"/>
                <a:sym typeface="+mn-ea"/>
              </a:rPr>
              <a:t>》</a:t>
            </a:r>
            <a:r>
              <a:rPr lang="zh-CN" altLang="en-US" dirty="0">
                <a:solidFill>
                  <a:schemeClr val="tx1">
                    <a:lumMod val="85000"/>
                    <a:lumOff val="15000"/>
                  </a:schemeClr>
                </a:solidFill>
                <a:latin typeface="宋体" panose="02010600030101010101" pitchFamily="2" charset="-122"/>
                <a:ea typeface="宋体" panose="02010600030101010101" pitchFamily="2" charset="-122"/>
              </a:rPr>
              <a:t>的学习，我们要达到两个目的：</a:t>
            </a:r>
            <a:endParaRPr lang="en-US" altLang="zh-CN" dirty="0">
              <a:solidFill>
                <a:schemeClr val="tx1">
                  <a:lumMod val="85000"/>
                  <a:lumOff val="15000"/>
                </a:schemeClr>
              </a:solidFill>
              <a:latin typeface="宋体" panose="02010600030101010101" pitchFamily="2" charset="-122"/>
              <a:ea typeface="宋体" panose="02010600030101010101" pitchFamily="2" charset="-122"/>
            </a:endParaRPr>
          </a:p>
          <a:p>
            <a:pPr eaLnBrk="1" fontAlgn="auto" hangingPunct="1">
              <a:buFont typeface="Arial" panose="020B0604020202020204"/>
              <a:buChar char="•"/>
              <a:defRPr/>
            </a:pPr>
            <a:r>
              <a:rPr lang="en-US" altLang="zh-CN" dirty="0">
                <a:solidFill>
                  <a:schemeClr val="tx1">
                    <a:lumMod val="85000"/>
                    <a:lumOff val="15000"/>
                  </a:schemeClr>
                </a:solidFill>
                <a:latin typeface="宋体" panose="02010600030101010101" pitchFamily="2" charset="-122"/>
                <a:ea typeface="宋体" panose="02010600030101010101" pitchFamily="2" charset="-122"/>
              </a:rPr>
              <a:t>1.</a:t>
            </a:r>
            <a:r>
              <a:rPr lang="zh-CN" altLang="en-US" dirty="0">
                <a:solidFill>
                  <a:schemeClr val="tx1">
                    <a:lumMod val="85000"/>
                    <a:lumOff val="15000"/>
                  </a:schemeClr>
                </a:solidFill>
                <a:latin typeface="宋体" panose="02010600030101010101" pitchFamily="2" charset="-122"/>
                <a:ea typeface="宋体" panose="02010600030101010101" pitchFamily="2" charset="-122"/>
              </a:rPr>
              <a:t>巩固对</a:t>
            </a:r>
            <a:r>
              <a:rPr lang="en-US" altLang="zh-CN" dirty="0">
                <a:solidFill>
                  <a:schemeClr val="tx1">
                    <a:lumMod val="85000"/>
                    <a:lumOff val="15000"/>
                  </a:schemeClr>
                </a:solidFill>
                <a:latin typeface="宋体" panose="02010600030101010101" pitchFamily="2" charset="-122"/>
                <a:ea typeface="宋体" panose="02010600030101010101" pitchFamily="2" charset="-122"/>
              </a:rPr>
              <a:t>《</a:t>
            </a:r>
            <a:r>
              <a:rPr lang="zh-CN" altLang="en-US" dirty="0">
                <a:solidFill>
                  <a:schemeClr val="tx1">
                    <a:lumMod val="85000"/>
                    <a:lumOff val="15000"/>
                  </a:schemeClr>
                </a:solidFill>
                <a:latin typeface="宋体" panose="02010600030101010101" pitchFamily="2" charset="-122"/>
                <a:ea typeface="宋体" panose="02010600030101010101" pitchFamily="2" charset="-122"/>
              </a:rPr>
              <a:t>操作系统</a:t>
            </a:r>
            <a:r>
              <a:rPr lang="en-US" altLang="zh-CN" dirty="0">
                <a:solidFill>
                  <a:schemeClr val="tx1">
                    <a:lumMod val="85000"/>
                    <a:lumOff val="15000"/>
                  </a:schemeClr>
                </a:solidFill>
                <a:latin typeface="宋体" panose="02010600030101010101" pitchFamily="2" charset="-122"/>
                <a:ea typeface="宋体" panose="02010600030101010101" pitchFamily="2" charset="-122"/>
              </a:rPr>
              <a:t>》</a:t>
            </a:r>
            <a:r>
              <a:rPr lang="zh-CN" altLang="en-US" dirty="0">
                <a:solidFill>
                  <a:schemeClr val="tx1">
                    <a:lumMod val="85000"/>
                    <a:lumOff val="15000"/>
                  </a:schemeClr>
                </a:solidFill>
                <a:latin typeface="宋体" panose="02010600030101010101" pitchFamily="2" charset="-122"/>
                <a:ea typeface="宋体" panose="02010600030101010101" pitchFamily="2" charset="-122"/>
              </a:rPr>
              <a:t>原理知识的理解和掌握；</a:t>
            </a:r>
            <a:endParaRPr lang="en-US" altLang="zh-CN" dirty="0">
              <a:solidFill>
                <a:schemeClr val="tx1">
                  <a:lumMod val="85000"/>
                  <a:lumOff val="15000"/>
                </a:schemeClr>
              </a:solidFill>
              <a:latin typeface="宋体" panose="02010600030101010101" pitchFamily="2" charset="-122"/>
              <a:ea typeface="宋体" panose="02010600030101010101" pitchFamily="2" charset="-122"/>
            </a:endParaRPr>
          </a:p>
          <a:p>
            <a:pPr eaLnBrk="1" fontAlgn="auto" hangingPunct="1">
              <a:buFont typeface="Arial" panose="020B0604020202020204"/>
              <a:buChar char="•"/>
              <a:defRPr/>
            </a:pPr>
            <a:r>
              <a:rPr lang="en-US" altLang="zh-CN" dirty="0">
                <a:solidFill>
                  <a:schemeClr val="tx1">
                    <a:lumMod val="85000"/>
                    <a:lumOff val="15000"/>
                  </a:schemeClr>
                </a:solidFill>
                <a:latin typeface="宋体" panose="02010600030101010101" pitchFamily="2" charset="-122"/>
                <a:ea typeface="宋体" panose="02010600030101010101" pitchFamily="2" charset="-122"/>
              </a:rPr>
              <a:t>2.</a:t>
            </a:r>
            <a:r>
              <a:rPr lang="zh-CN" altLang="en-US" dirty="0">
                <a:solidFill>
                  <a:schemeClr val="tx1">
                    <a:lumMod val="85000"/>
                    <a:lumOff val="15000"/>
                  </a:schemeClr>
                </a:solidFill>
                <a:latin typeface="宋体" panose="02010600030101010101" pitchFamily="2" charset="-122"/>
                <a:ea typeface="宋体" panose="02010600030101010101" pitchFamily="2" charset="-122"/>
              </a:rPr>
              <a:t>获得关于</a:t>
            </a:r>
            <a:r>
              <a:rPr lang="en-US" altLang="zh-CN" dirty="0">
                <a:solidFill>
                  <a:schemeClr val="tx1">
                    <a:lumMod val="85000"/>
                    <a:lumOff val="15000"/>
                  </a:schemeClr>
                </a:solidFill>
                <a:latin typeface="宋体" panose="02010600030101010101" pitchFamily="2" charset="-122"/>
                <a:ea typeface="宋体" panose="02010600030101010101" pitchFamily="2" charset="-122"/>
              </a:rPr>
              <a:t>Linux</a:t>
            </a:r>
            <a:r>
              <a:rPr lang="zh-CN" altLang="en-US" dirty="0">
                <a:solidFill>
                  <a:schemeClr val="tx1">
                    <a:lumMod val="85000"/>
                    <a:lumOff val="15000"/>
                  </a:schemeClr>
                </a:solidFill>
                <a:latin typeface="宋体" panose="02010600030101010101" pitchFamily="2" charset="-122"/>
                <a:ea typeface="宋体" panose="02010600030101010101" pitchFamily="2" charset="-122"/>
              </a:rPr>
              <a:t>的两个基础能力：</a:t>
            </a:r>
          </a:p>
          <a:p>
            <a:pPr eaLnBrk="1" fontAlgn="auto" hangingPunct="1">
              <a:buFont typeface="Arial" panose="020B0604020202020204"/>
              <a:buChar char="•"/>
              <a:defRPr/>
            </a:pPr>
            <a:r>
              <a:rPr lang="zh-CN" altLang="en-US" b="1" dirty="0">
                <a:solidFill>
                  <a:srgbClr val="FF0000"/>
                </a:solidFill>
                <a:latin typeface="宋体" panose="02010600030101010101" pitchFamily="2" charset="-122"/>
                <a:ea typeface="宋体" panose="02010600030101010101" pitchFamily="2" charset="-122"/>
              </a:rPr>
              <a:t>（</a:t>
            </a:r>
            <a:r>
              <a:rPr lang="en-US" altLang="zh-CN" b="1" dirty="0">
                <a:solidFill>
                  <a:srgbClr val="FF0000"/>
                </a:solidFill>
                <a:latin typeface="宋体" panose="02010600030101010101" pitchFamily="2" charset="-122"/>
                <a:ea typeface="宋体" panose="02010600030101010101" pitchFamily="2" charset="-122"/>
              </a:rPr>
              <a:t>1</a:t>
            </a:r>
            <a:r>
              <a:rPr lang="zh-CN" altLang="en-US" b="1" dirty="0">
                <a:solidFill>
                  <a:srgbClr val="FF0000"/>
                </a:solidFill>
                <a:latin typeface="宋体" panose="02010600030101010101" pitchFamily="2" charset="-122"/>
                <a:ea typeface="宋体" panose="02010600030101010101" pitchFamily="2" charset="-122"/>
              </a:rPr>
              <a:t>）掌握使用</a:t>
            </a:r>
            <a:r>
              <a:rPr lang="en-US" altLang="zh-CN" b="1" dirty="0">
                <a:solidFill>
                  <a:srgbClr val="FF0000"/>
                </a:solidFill>
                <a:latin typeface="宋体" panose="02010600030101010101" pitchFamily="2" charset="-122"/>
                <a:ea typeface="宋体" panose="02010600030101010101" pitchFamily="2" charset="-122"/>
              </a:rPr>
              <a:t>“</a:t>
            </a:r>
            <a:r>
              <a:rPr lang="en-US" altLang="zh-CN" b="1" dirty="0" err="1">
                <a:solidFill>
                  <a:srgbClr val="FF0000"/>
                </a:solidFill>
                <a:latin typeface="宋体" panose="02010600030101010101" pitchFamily="2" charset="-122"/>
                <a:ea typeface="宋体" panose="02010600030101010101" pitchFamily="2" charset="-122"/>
                <a:cs typeface="方正舒体"/>
                <a:sym typeface="+mn-ea"/>
              </a:rPr>
              <a:t>linux</a:t>
            </a:r>
            <a:r>
              <a:rPr lang="zh-CN" altLang="en-US" b="1" dirty="0">
                <a:solidFill>
                  <a:srgbClr val="FF0000"/>
                </a:solidFill>
                <a:latin typeface="宋体" panose="02010600030101010101" pitchFamily="2" charset="-122"/>
                <a:ea typeface="宋体" panose="02010600030101010101" pitchFamily="2" charset="-122"/>
                <a:cs typeface="方正舒体"/>
                <a:sym typeface="+mn-ea"/>
              </a:rPr>
              <a:t>操作系统</a:t>
            </a:r>
            <a:r>
              <a:rPr lang="en-US" altLang="zh-CN" b="1" dirty="0">
                <a:solidFill>
                  <a:srgbClr val="FF0000"/>
                </a:solidFill>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的能力</a:t>
            </a:r>
            <a:r>
              <a:rPr lang="en-US" altLang="zh-CN" b="1" dirty="0">
                <a:solidFill>
                  <a:srgbClr val="FF0000"/>
                </a:solidFill>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包括基于命令行的交互应用和基于函数调用的编程应用；</a:t>
            </a:r>
          </a:p>
          <a:p>
            <a:pPr eaLnBrk="1" fontAlgn="auto" hangingPunct="1">
              <a:buFont typeface="Arial" panose="020B0604020202020204"/>
              <a:buChar char="•"/>
              <a:defRPr/>
            </a:pPr>
            <a:r>
              <a:rPr lang="zh-CN" altLang="en-US" dirty="0">
                <a:solidFill>
                  <a:schemeClr val="tx1">
                    <a:lumMod val="85000"/>
                    <a:lumOff val="15000"/>
                  </a:schemeClr>
                </a:solidFill>
                <a:latin typeface="宋体" panose="02010600030101010101" pitchFamily="2" charset="-122"/>
                <a:ea typeface="宋体" panose="02010600030101010101" pitchFamily="2" charset="-122"/>
              </a:rPr>
              <a:t>（</a:t>
            </a:r>
            <a:r>
              <a:rPr lang="en-US" altLang="zh-CN" dirty="0">
                <a:solidFill>
                  <a:schemeClr val="tx1">
                    <a:lumMod val="85000"/>
                    <a:lumOff val="15000"/>
                  </a:schemeClr>
                </a:solidFill>
                <a:latin typeface="宋体" panose="02010600030101010101" pitchFamily="2" charset="-122"/>
                <a:ea typeface="宋体" panose="02010600030101010101" pitchFamily="2" charset="-122"/>
              </a:rPr>
              <a:t>2</a:t>
            </a:r>
            <a:r>
              <a:rPr lang="zh-CN" altLang="en-US" dirty="0">
                <a:solidFill>
                  <a:schemeClr val="tx1">
                    <a:lumMod val="85000"/>
                    <a:lumOff val="15000"/>
                  </a:schemeClr>
                </a:solidFill>
                <a:latin typeface="宋体" panose="02010600030101010101" pitchFamily="2" charset="-122"/>
                <a:ea typeface="宋体" panose="02010600030101010101" pitchFamily="2" charset="-122"/>
              </a:rPr>
              <a:t>）具备设计</a:t>
            </a:r>
            <a:r>
              <a:rPr lang="en-US" altLang="zh-CN" dirty="0">
                <a:solidFill>
                  <a:schemeClr val="tx1">
                    <a:lumMod val="85000"/>
                    <a:lumOff val="15000"/>
                  </a:schemeClr>
                </a:solidFill>
                <a:latin typeface="宋体" panose="02010600030101010101" pitchFamily="2" charset="-122"/>
                <a:ea typeface="宋体" panose="02010600030101010101" pitchFamily="2" charset="-122"/>
              </a:rPr>
              <a:t>“</a:t>
            </a:r>
            <a:r>
              <a:rPr lang="zh-CN" altLang="en-US" dirty="0">
                <a:solidFill>
                  <a:schemeClr val="tx1">
                    <a:lumMod val="85000"/>
                    <a:lumOff val="15000"/>
                  </a:schemeClr>
                </a:solidFill>
                <a:latin typeface="宋体" panose="02010600030101010101" pitchFamily="2" charset="-122"/>
                <a:ea typeface="宋体" panose="02010600030101010101" pitchFamily="2" charset="-122"/>
              </a:rPr>
              <a:t>新版</a:t>
            </a:r>
            <a:r>
              <a:rPr lang="en-US" altLang="zh-CN" dirty="0" err="1">
                <a:latin typeface="宋体" panose="02010600030101010101" pitchFamily="2" charset="-122"/>
                <a:ea typeface="宋体" panose="02010600030101010101" pitchFamily="2" charset="-122"/>
                <a:cs typeface="方正舒体"/>
                <a:sym typeface="+mn-ea"/>
              </a:rPr>
              <a:t>linux</a:t>
            </a:r>
            <a:r>
              <a:rPr lang="zh-CN" altLang="en-US" dirty="0">
                <a:latin typeface="宋体" panose="02010600030101010101" pitchFamily="2" charset="-122"/>
                <a:ea typeface="宋体" panose="02010600030101010101" pitchFamily="2" charset="-122"/>
                <a:cs typeface="方正舒体"/>
                <a:sym typeface="+mn-ea"/>
              </a:rPr>
              <a:t>操作系统</a:t>
            </a:r>
            <a:r>
              <a:rPr lang="en-US" altLang="zh-CN" dirty="0">
                <a:solidFill>
                  <a:schemeClr val="tx1">
                    <a:lumMod val="85000"/>
                    <a:lumOff val="15000"/>
                  </a:schemeClr>
                </a:solidFill>
                <a:latin typeface="宋体" panose="02010600030101010101" pitchFamily="2" charset="-122"/>
                <a:ea typeface="宋体" panose="02010600030101010101" pitchFamily="2" charset="-122"/>
              </a:rPr>
              <a:t>”</a:t>
            </a:r>
            <a:r>
              <a:rPr lang="zh-CN" altLang="en-US" dirty="0">
                <a:solidFill>
                  <a:schemeClr val="tx1">
                    <a:lumMod val="85000"/>
                    <a:lumOff val="15000"/>
                  </a:schemeClr>
                </a:solidFill>
                <a:latin typeface="宋体" panose="02010600030101010101" pitchFamily="2" charset="-122"/>
                <a:ea typeface="宋体" panose="02010600030101010101" pitchFamily="2" charset="-122"/>
              </a:rPr>
              <a:t>的能力基础</a:t>
            </a:r>
            <a:r>
              <a:rPr lang="en-US" altLang="zh-CN" dirty="0">
                <a:solidFill>
                  <a:schemeClr val="tx1">
                    <a:lumMod val="85000"/>
                    <a:lumOff val="15000"/>
                  </a:schemeClr>
                </a:solidFill>
                <a:latin typeface="宋体" panose="02010600030101010101" pitchFamily="2" charset="-122"/>
                <a:ea typeface="宋体" panose="02010600030101010101" pitchFamily="2" charset="-122"/>
              </a:rPr>
              <a:t>——</a:t>
            </a:r>
            <a:r>
              <a:rPr lang="zh-CN" altLang="en-US" dirty="0">
                <a:solidFill>
                  <a:schemeClr val="tx1">
                    <a:lumMod val="85000"/>
                    <a:lumOff val="15000"/>
                  </a:schemeClr>
                </a:solidFill>
                <a:latin typeface="宋体" panose="02010600030101010101" pitchFamily="2" charset="-122"/>
                <a:ea typeface="宋体" panose="02010600030101010101" pitchFamily="2" charset="-122"/>
              </a:rPr>
              <a:t>包括组成设计能力（增加新的功能</a:t>
            </a:r>
            <a:r>
              <a:rPr lang="en-US" altLang="zh-CN" dirty="0">
                <a:solidFill>
                  <a:schemeClr val="tx1">
                    <a:lumMod val="85000"/>
                    <a:lumOff val="15000"/>
                  </a:schemeClr>
                </a:solidFill>
                <a:latin typeface="宋体" panose="02010600030101010101" pitchFamily="2" charset="-122"/>
                <a:ea typeface="宋体" panose="02010600030101010101" pitchFamily="2" charset="-122"/>
              </a:rPr>
              <a:t>——</a:t>
            </a:r>
            <a:r>
              <a:rPr lang="zh-CN" altLang="en-US" dirty="0">
                <a:solidFill>
                  <a:schemeClr val="tx1">
                    <a:lumMod val="85000"/>
                    <a:lumOff val="15000"/>
                  </a:schemeClr>
                </a:solidFill>
                <a:latin typeface="宋体" panose="02010600030101010101" pitchFamily="2" charset="-122"/>
                <a:ea typeface="宋体" panose="02010600030101010101" pitchFamily="2" charset="-122"/>
              </a:rPr>
              <a:t>新的内核函数、新的</a:t>
            </a:r>
            <a:r>
              <a:rPr lang="en-US" altLang="zh-CN" dirty="0">
                <a:solidFill>
                  <a:schemeClr val="tx1">
                    <a:lumMod val="85000"/>
                    <a:lumOff val="15000"/>
                  </a:schemeClr>
                </a:solidFill>
                <a:latin typeface="宋体" panose="02010600030101010101" pitchFamily="2" charset="-122"/>
                <a:ea typeface="宋体" panose="02010600030101010101" pitchFamily="2" charset="-122"/>
              </a:rPr>
              <a:t>shell</a:t>
            </a:r>
            <a:r>
              <a:rPr lang="zh-CN" altLang="en-US" dirty="0">
                <a:solidFill>
                  <a:schemeClr val="tx1">
                    <a:lumMod val="85000"/>
                    <a:lumOff val="15000"/>
                  </a:schemeClr>
                </a:solidFill>
                <a:latin typeface="宋体" panose="02010600030101010101" pitchFamily="2" charset="-122"/>
                <a:ea typeface="宋体" panose="02010600030101010101" pitchFamily="2" charset="-122"/>
              </a:rPr>
              <a:t>命令），应用设计能力（各种基于</a:t>
            </a:r>
            <a:r>
              <a:rPr lang="en-US" altLang="zh-CN" dirty="0" err="1">
                <a:latin typeface="宋体" panose="02010600030101010101" pitchFamily="2" charset="-122"/>
                <a:ea typeface="宋体" panose="02010600030101010101" pitchFamily="2" charset="-122"/>
                <a:cs typeface="方正舒体"/>
                <a:sym typeface="+mn-ea"/>
              </a:rPr>
              <a:t>linux</a:t>
            </a:r>
            <a:r>
              <a:rPr lang="zh-CN" altLang="en-US" dirty="0">
                <a:latin typeface="宋体" panose="02010600030101010101" pitchFamily="2" charset="-122"/>
                <a:ea typeface="宋体" panose="02010600030101010101" pitchFamily="2" charset="-122"/>
                <a:cs typeface="方正舒体"/>
                <a:sym typeface="+mn-ea"/>
              </a:rPr>
              <a:t>操作系统</a:t>
            </a:r>
            <a:r>
              <a:rPr lang="zh-CN" altLang="en-US" dirty="0">
                <a:solidFill>
                  <a:schemeClr val="tx1">
                    <a:lumMod val="85000"/>
                    <a:lumOff val="15000"/>
                  </a:schemeClr>
                </a:solidFill>
                <a:latin typeface="宋体" panose="02010600030101010101" pitchFamily="2" charset="-122"/>
                <a:ea typeface="宋体" panose="02010600030101010101" pitchFamily="2" charset="-122"/>
              </a:rPr>
              <a:t>的满足人类各种需求的应用系统）</a:t>
            </a:r>
            <a:endParaRPr lang="en-US" altLang="zh-CN" dirty="0">
              <a:solidFill>
                <a:schemeClr val="tx1">
                  <a:lumMod val="85000"/>
                  <a:lumOff val="15000"/>
                </a:schemeClr>
              </a:solidFill>
              <a:latin typeface="宋体" panose="02010600030101010101" pitchFamily="2" charset="-122"/>
              <a:ea typeface="宋体" panose="02010600030101010101" pitchFamily="2" charset="-122"/>
            </a:endParaRPr>
          </a:p>
          <a:p>
            <a:pPr marL="0" indent="0" algn="ctr" eaLnBrk="1" fontAlgn="auto" hangingPunct="1">
              <a:buNone/>
              <a:defRPr/>
            </a:pPr>
            <a:r>
              <a:rPr lang="zh-CN" altLang="en-US" b="1" dirty="0">
                <a:solidFill>
                  <a:schemeClr val="tx1">
                    <a:lumMod val="85000"/>
                    <a:lumOff val="15000"/>
                  </a:schemeClr>
                </a:solidFill>
                <a:highlight>
                  <a:srgbClr val="FFFF00"/>
                </a:highlight>
                <a:latin typeface="宋体" panose="02010600030101010101" pitchFamily="2" charset="-122"/>
                <a:ea typeface="宋体" panose="02010600030101010101" pitchFamily="2" charset="-122"/>
              </a:rPr>
              <a:t>其中能力（</a:t>
            </a:r>
            <a:r>
              <a:rPr lang="en-US" altLang="zh-CN" b="1" dirty="0">
                <a:solidFill>
                  <a:schemeClr val="tx1">
                    <a:lumMod val="85000"/>
                    <a:lumOff val="15000"/>
                  </a:schemeClr>
                </a:solidFill>
                <a:highlight>
                  <a:srgbClr val="FFFF00"/>
                </a:highlight>
                <a:latin typeface="宋体" panose="02010600030101010101" pitchFamily="2" charset="-122"/>
                <a:ea typeface="宋体" panose="02010600030101010101" pitchFamily="2" charset="-122"/>
              </a:rPr>
              <a:t>1</a:t>
            </a:r>
            <a:r>
              <a:rPr lang="zh-CN" altLang="en-US" b="1" dirty="0">
                <a:solidFill>
                  <a:schemeClr val="tx1">
                    <a:lumMod val="85000"/>
                    <a:lumOff val="15000"/>
                  </a:schemeClr>
                </a:solidFill>
                <a:highlight>
                  <a:srgbClr val="FFFF00"/>
                </a:highlight>
                <a:latin typeface="宋体" panose="02010600030101010101" pitchFamily="2" charset="-122"/>
                <a:ea typeface="宋体" panose="02010600030101010101" pitchFamily="2" charset="-122"/>
              </a:rPr>
              <a:t>）是我们学习追求的重点！</a:t>
            </a:r>
            <a:endParaRPr lang="en-US" altLang="zh-CN" b="1" dirty="0">
              <a:solidFill>
                <a:schemeClr val="tx1">
                  <a:lumMod val="85000"/>
                  <a:lumOff val="15000"/>
                </a:schemeClr>
              </a:solidFill>
              <a:highlight>
                <a:srgbClr val="FFFF00"/>
              </a:highlight>
              <a:latin typeface="宋体" panose="02010600030101010101" pitchFamily="2" charset="-122"/>
              <a:ea typeface="宋体" panose="02010600030101010101" pitchFamily="2" charset="-122"/>
            </a:endParaRPr>
          </a:p>
          <a:p>
            <a:pPr eaLnBrk="1" fontAlgn="auto" hangingPunct="1">
              <a:buFont typeface="Arial" panose="020B0604020202020204"/>
              <a:buChar char="•"/>
              <a:defRPr/>
            </a:pPr>
            <a:endParaRPr lang="zh-CN" altLang="en-US" dirty="0">
              <a:solidFill>
                <a:schemeClr val="tx1">
                  <a:lumMod val="85000"/>
                  <a:lumOff val="15000"/>
                </a:schemeClr>
              </a:solidFill>
              <a:latin typeface="宋体" panose="02010600030101010101" pitchFamily="2" charset="-122"/>
              <a:ea typeface="宋体" panose="02010600030101010101" pitchFamily="2" charset="-122"/>
            </a:endParaRPr>
          </a:p>
          <a:p>
            <a:pPr eaLnBrk="1" fontAlgn="auto" hangingPunct="1">
              <a:buFont typeface="Arial" panose="020B0604020202020204"/>
              <a:buChar char="•"/>
              <a:defRPr/>
            </a:pPr>
            <a:endParaRPr lang="zh-CN" altLang="en-US" dirty="0">
              <a:solidFill>
                <a:schemeClr val="tx1">
                  <a:lumMod val="85000"/>
                  <a:lumOff val="15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Linux</a:t>
            </a:r>
            <a:r>
              <a:rPr lang="zh-CN" altLang="en-US" dirty="0"/>
              <a:t>资源网站</a:t>
            </a:r>
          </a:p>
        </p:txBody>
      </p:sp>
      <p:pic>
        <p:nvPicPr>
          <p:cNvPr id="4" name="内容占位符 3"/>
          <p:cNvPicPr>
            <a:picLocks noGrp="1" noChangeAspect="1"/>
          </p:cNvPicPr>
          <p:nvPr>
            <p:ph idx="1"/>
          </p:nvPr>
        </p:nvPicPr>
        <p:blipFill>
          <a:blip r:embed="rId2"/>
          <a:stretch>
            <a:fillRect/>
          </a:stretch>
        </p:blipFill>
        <p:spPr>
          <a:xfrm>
            <a:off x="2609303" y="2065094"/>
            <a:ext cx="7340681" cy="4148137"/>
          </a:xfrm>
          <a:prstGeom prst="rect">
            <a:avLst/>
          </a:prstGeom>
        </p:spPr>
      </p:pic>
    </p:spTree>
    <p:extLst>
      <p:ext uri="{BB962C8B-B14F-4D97-AF65-F5344CB8AC3E}">
        <p14:creationId xmlns:p14="http://schemas.microsoft.com/office/powerpoint/2010/main" val="2350299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Linux</a:t>
            </a:r>
            <a:r>
              <a:rPr lang="zh-CN" altLang="en-US" dirty="0"/>
              <a:t>发行版的选择</a:t>
            </a:r>
          </a:p>
        </p:txBody>
      </p:sp>
      <p:sp>
        <p:nvSpPr>
          <p:cNvPr id="4" name="文本占位符 2"/>
          <p:cNvSpPr txBox="1">
            <a:spLocks/>
          </p:cNvSpPr>
          <p:nvPr/>
        </p:nvSpPr>
        <p:spPr bwMode="auto">
          <a:xfrm>
            <a:off x="1295400" y="2429282"/>
            <a:ext cx="9601200" cy="38191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85750" indent="-285750" algn="l" defTabSz="457200" rtl="0" eaLnBrk="0" fontAlgn="base" hangingPunct="0">
              <a:spcBef>
                <a:spcPct val="20000"/>
              </a:spcBef>
              <a:spcAft>
                <a:spcPts val="600"/>
              </a:spcAft>
              <a:buClr>
                <a:schemeClr val="accent1"/>
              </a:buClr>
              <a:buSzPct val="115000"/>
              <a:buFont typeface="Arial" charset="0"/>
              <a:buChar char="•"/>
              <a:defRPr sz="2400" kern="1200">
                <a:solidFill>
                  <a:srgbClr val="262626"/>
                </a:solidFill>
                <a:latin typeface="+mn-lt"/>
                <a:ea typeface="+mn-ea"/>
                <a:cs typeface="+mn-cs"/>
              </a:defRPr>
            </a:lvl1pPr>
            <a:lvl2pPr marL="742950" indent="-285750" algn="l" defTabSz="457200" rtl="0" eaLnBrk="0" fontAlgn="base" hangingPunct="0">
              <a:spcBef>
                <a:spcPct val="20000"/>
              </a:spcBef>
              <a:spcAft>
                <a:spcPts val="600"/>
              </a:spcAft>
              <a:buClr>
                <a:schemeClr val="accent1"/>
              </a:buClr>
              <a:buSzPct val="115000"/>
              <a:buFont typeface="Arial" charset="0"/>
              <a:buChar char="•"/>
              <a:defRPr sz="2000" kern="1200">
                <a:solidFill>
                  <a:srgbClr val="262626"/>
                </a:solidFill>
                <a:latin typeface="+mn-lt"/>
                <a:ea typeface="+mn-ea"/>
                <a:cs typeface="+mn-cs"/>
              </a:defRPr>
            </a:lvl2pPr>
            <a:lvl3pPr marL="1200150" indent="-285750" algn="l" defTabSz="457200" rtl="0" eaLnBrk="0" fontAlgn="base" hangingPunct="0">
              <a:spcBef>
                <a:spcPct val="20000"/>
              </a:spcBef>
              <a:spcAft>
                <a:spcPts val="600"/>
              </a:spcAft>
              <a:buClr>
                <a:schemeClr val="accent1"/>
              </a:buClr>
              <a:buSzPct val="115000"/>
              <a:buFont typeface="Arial" charset="0"/>
              <a:buChar char="•"/>
              <a:defRPr kern="1200">
                <a:solidFill>
                  <a:srgbClr val="262626"/>
                </a:solidFill>
                <a:latin typeface="+mn-lt"/>
                <a:ea typeface="+mn-ea"/>
                <a:cs typeface="+mn-cs"/>
              </a:defRPr>
            </a:lvl3pPr>
            <a:lvl4pPr marL="1543050" indent="-171450" algn="l" defTabSz="457200" rtl="0" eaLnBrk="0" fontAlgn="base" hangingPunct="0">
              <a:spcBef>
                <a:spcPct val="20000"/>
              </a:spcBef>
              <a:spcAft>
                <a:spcPts val="600"/>
              </a:spcAft>
              <a:buClr>
                <a:schemeClr val="accent1"/>
              </a:buClr>
              <a:buSzPct val="115000"/>
              <a:buFont typeface="Arial" charset="0"/>
              <a:buChar char="•"/>
              <a:defRPr sz="1600" kern="1200">
                <a:solidFill>
                  <a:srgbClr val="262626"/>
                </a:solidFill>
                <a:latin typeface="+mn-lt"/>
                <a:ea typeface="+mn-ea"/>
                <a:cs typeface="+mn-cs"/>
              </a:defRPr>
            </a:lvl4pPr>
            <a:lvl5pPr marL="2000250" indent="-171450" algn="l" defTabSz="457200" rtl="0" eaLnBrk="0" fontAlgn="base" hangingPunct="0">
              <a:spcBef>
                <a:spcPct val="20000"/>
              </a:spcBef>
              <a:spcAft>
                <a:spcPts val="600"/>
              </a:spcAft>
              <a:buClr>
                <a:schemeClr val="accent1"/>
              </a:buClr>
              <a:buSzPct val="115000"/>
              <a:buFont typeface="Arial" charset="0"/>
              <a:buChar char="•"/>
              <a:defRPr sz="1400" kern="1200">
                <a:solidFill>
                  <a:srgbClr val="262626"/>
                </a:solidFill>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r>
              <a:rPr lang="en-US" altLang="zh-CN" dirty="0">
                <a:latin typeface="Times New Roman"/>
              </a:rPr>
              <a:t>1.Ubuntu                                        2.OpenSUSE</a:t>
            </a:r>
            <a:endParaRPr lang="zh-CN" altLang="en-US" dirty="0">
              <a:latin typeface="Times New Roman"/>
            </a:endParaRPr>
          </a:p>
        </p:txBody>
      </p:sp>
      <p:pic>
        <p:nvPicPr>
          <p:cNvPr id="5"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277" y="3015904"/>
            <a:ext cx="4092347" cy="305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4771" y="2995075"/>
            <a:ext cx="4122244" cy="308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3763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Ubuntu</a:t>
            </a:r>
            <a:r>
              <a:rPr lang="zh-CN" altLang="en-US" dirty="0"/>
              <a:t>的安装</a:t>
            </a:r>
          </a:p>
        </p:txBody>
      </p:sp>
      <p:sp>
        <p:nvSpPr>
          <p:cNvPr id="3" name="内容占位符 2"/>
          <p:cNvSpPr>
            <a:spLocks noGrp="1"/>
          </p:cNvSpPr>
          <p:nvPr>
            <p:ph idx="1"/>
          </p:nvPr>
        </p:nvSpPr>
        <p:spPr>
          <a:xfrm>
            <a:off x="1043353" y="2557463"/>
            <a:ext cx="10221678" cy="3503972"/>
          </a:xfrm>
        </p:spPr>
        <p:txBody>
          <a:bodyPr/>
          <a:lstStyle/>
          <a:p>
            <a:r>
              <a:rPr lang="zh-CN" altLang="en-US" kern="1800" dirty="0">
                <a:latin typeface="Times New Roman"/>
                <a:ea typeface="黑体"/>
              </a:rPr>
              <a:t>安装前的准备工作</a:t>
            </a:r>
            <a:r>
              <a:rPr lang="zh-CN" altLang="en-US" kern="1800" dirty="0">
                <a:latin typeface="Times New Roman"/>
                <a:ea typeface="黑体"/>
                <a:sym typeface="Wingdings" panose="05000000000000000000" pitchFamily="2" charset="2"/>
              </a:rPr>
              <a:t>：</a:t>
            </a:r>
            <a:endParaRPr lang="en-US" altLang="zh-CN" kern="1800" dirty="0">
              <a:latin typeface="Times New Roman"/>
              <a:ea typeface="黑体"/>
              <a:sym typeface="Wingdings" panose="05000000000000000000" pitchFamily="2" charset="2"/>
            </a:endParaRPr>
          </a:p>
          <a:p>
            <a:r>
              <a:rPr lang="zh-CN" altLang="en-US" kern="1800" dirty="0">
                <a:latin typeface="Times New Roman"/>
                <a:ea typeface="黑体"/>
                <a:sym typeface="Wingdings" panose="05000000000000000000" pitchFamily="2" charset="2"/>
              </a:rPr>
              <a:t>（</a:t>
            </a:r>
            <a:r>
              <a:rPr lang="en-US" altLang="zh-CN" kern="1800" dirty="0">
                <a:latin typeface="Times New Roman"/>
                <a:ea typeface="黑体"/>
                <a:sym typeface="Wingdings" panose="05000000000000000000" pitchFamily="2" charset="2"/>
              </a:rPr>
              <a:t>1</a:t>
            </a:r>
            <a:r>
              <a:rPr lang="zh-CN" altLang="en-US" kern="1800" dirty="0">
                <a:latin typeface="Times New Roman"/>
                <a:ea typeface="黑体"/>
                <a:sym typeface="Wingdings" panose="05000000000000000000" pitchFamily="2" charset="2"/>
              </a:rPr>
              <a:t>）从</a:t>
            </a:r>
            <a:r>
              <a:rPr lang="en-US" altLang="zh-CN" kern="1800" dirty="0">
                <a:latin typeface="Times New Roman"/>
                <a:ea typeface="黑体"/>
                <a:sym typeface="Wingdings" panose="05000000000000000000" pitchFamily="2" charset="2"/>
              </a:rPr>
              <a:t>Ubuntu</a:t>
            </a:r>
            <a:r>
              <a:rPr lang="zh-CN" altLang="en-US" kern="1800" dirty="0">
                <a:latin typeface="Times New Roman"/>
                <a:ea typeface="黑体"/>
                <a:sym typeface="Wingdings" panose="05000000000000000000" pitchFamily="2" charset="2"/>
              </a:rPr>
              <a:t>官网免费获取最新版本；</a:t>
            </a:r>
            <a:endParaRPr lang="en-US" altLang="zh-CN" kern="1800" dirty="0">
              <a:latin typeface="Times New Roman"/>
              <a:ea typeface="黑体"/>
              <a:sym typeface="Wingdings" panose="05000000000000000000" pitchFamily="2" charset="2"/>
            </a:endParaRPr>
          </a:p>
          <a:p>
            <a:r>
              <a:rPr lang="zh-CN" altLang="en-US" kern="1800" dirty="0">
                <a:latin typeface="Times New Roman"/>
                <a:ea typeface="黑体"/>
                <a:sym typeface="Wingdings" panose="05000000000000000000" pitchFamily="2" charset="2"/>
              </a:rPr>
              <a:t>（</a:t>
            </a:r>
            <a:r>
              <a:rPr lang="en-US" altLang="zh-CN" kern="1800" dirty="0">
                <a:latin typeface="Times New Roman"/>
                <a:ea typeface="黑体"/>
                <a:sym typeface="Wingdings" panose="05000000000000000000" pitchFamily="2" charset="2"/>
              </a:rPr>
              <a:t>2</a:t>
            </a:r>
            <a:r>
              <a:rPr lang="zh-CN" altLang="en-US" kern="1800" dirty="0">
                <a:latin typeface="Times New Roman"/>
                <a:ea typeface="黑体"/>
                <a:sym typeface="Wingdings" panose="05000000000000000000" pitchFamily="2" charset="2"/>
              </a:rPr>
              <a:t>）准备好必须的硬件</a:t>
            </a:r>
            <a:r>
              <a:rPr lang="en-US" altLang="zh-CN" kern="1800" dirty="0">
                <a:latin typeface="Times New Roman"/>
                <a:ea typeface="黑体"/>
                <a:sym typeface="Wingdings" panose="05000000000000000000" pitchFamily="2" charset="2"/>
              </a:rPr>
              <a:t>——</a:t>
            </a:r>
            <a:r>
              <a:rPr lang="en-US" altLang="zh-CN" dirty="0"/>
              <a:t>Ubuntu20.04.2.0</a:t>
            </a:r>
            <a:r>
              <a:rPr lang="zh-CN" altLang="en-US" dirty="0"/>
              <a:t>需求</a:t>
            </a:r>
            <a:r>
              <a:rPr lang="en-US" altLang="zh-CN" dirty="0"/>
              <a:t>800MB</a:t>
            </a:r>
            <a:r>
              <a:rPr lang="zh-CN" altLang="en-US" dirty="0"/>
              <a:t>内存和</a:t>
            </a:r>
            <a:r>
              <a:rPr lang="en-US" altLang="zh-CN" dirty="0"/>
              <a:t>8GB</a:t>
            </a:r>
            <a:r>
              <a:rPr lang="zh-CN" altLang="en-US" dirty="0"/>
              <a:t>硬盘；</a:t>
            </a:r>
            <a:endParaRPr lang="en-US" altLang="zh-CN" dirty="0"/>
          </a:p>
          <a:p>
            <a:r>
              <a:rPr lang="zh-CN" altLang="en-US" kern="1800" dirty="0">
                <a:latin typeface="Times New Roman"/>
                <a:ea typeface="黑体"/>
              </a:rPr>
              <a:t>（</a:t>
            </a:r>
            <a:r>
              <a:rPr lang="en-US" altLang="zh-CN" kern="1800" dirty="0">
                <a:latin typeface="Times New Roman"/>
                <a:ea typeface="黑体"/>
              </a:rPr>
              <a:t>3</a:t>
            </a:r>
            <a:r>
              <a:rPr lang="zh-CN" altLang="en-US" kern="1800" dirty="0">
                <a:latin typeface="Times New Roman"/>
                <a:ea typeface="黑体"/>
              </a:rPr>
              <a:t>）运行方式选择</a:t>
            </a:r>
            <a:r>
              <a:rPr lang="en-US" altLang="zh-CN" kern="1800" dirty="0">
                <a:latin typeface="Times New Roman"/>
                <a:ea typeface="黑体"/>
              </a:rPr>
              <a:t>——</a:t>
            </a:r>
            <a:r>
              <a:rPr lang="zh-CN" altLang="en-US" kern="1800" dirty="0">
                <a:latin typeface="Times New Roman"/>
                <a:ea typeface="黑体"/>
              </a:rPr>
              <a:t>双系统方式和虚拟机方式</a:t>
            </a:r>
            <a:endParaRPr lang="en-US" altLang="zh-CN" kern="1800" dirty="0">
              <a:latin typeface="Times New Roman"/>
              <a:ea typeface="黑体"/>
            </a:endParaRPr>
          </a:p>
          <a:p>
            <a:pPr marL="0" indent="0">
              <a:buNone/>
            </a:pPr>
            <a:r>
              <a:rPr lang="zh-CN" altLang="en-US" dirty="0"/>
              <a:t>双系统方式</a:t>
            </a:r>
            <a:r>
              <a:rPr lang="en-US" altLang="zh-CN" dirty="0"/>
              <a:t>——</a:t>
            </a:r>
            <a:r>
              <a:rPr lang="zh-CN" altLang="en-US" dirty="0"/>
              <a:t>和</a:t>
            </a:r>
            <a:r>
              <a:rPr lang="en-US" altLang="zh-CN" dirty="0"/>
              <a:t>windows</a:t>
            </a:r>
            <a:r>
              <a:rPr lang="zh-CN" altLang="en-US" dirty="0"/>
              <a:t>同处一室，占有单独磁盘分区，先装</a:t>
            </a:r>
            <a:r>
              <a:rPr lang="en-US" altLang="zh-CN" dirty="0"/>
              <a:t>windows</a:t>
            </a:r>
            <a:r>
              <a:rPr lang="zh-CN" altLang="en-US" dirty="0"/>
              <a:t>，后装</a:t>
            </a:r>
            <a:r>
              <a:rPr lang="en-US" altLang="zh-CN" dirty="0"/>
              <a:t>Ubuntu</a:t>
            </a:r>
            <a:r>
              <a:rPr lang="zh-CN" altLang="en-US" dirty="0"/>
              <a:t>，由</a:t>
            </a:r>
            <a:r>
              <a:rPr lang="en-US" altLang="zh-CN" dirty="0"/>
              <a:t>Grub</a:t>
            </a:r>
            <a:r>
              <a:rPr lang="zh-CN" altLang="en-US" dirty="0"/>
              <a:t>引导。</a:t>
            </a:r>
            <a:endParaRPr lang="en-US" altLang="zh-CN" dirty="0"/>
          </a:p>
          <a:p>
            <a:pPr marL="0" indent="0">
              <a:buNone/>
            </a:pPr>
            <a:r>
              <a:rPr lang="zh-CN" altLang="en-US" dirty="0"/>
              <a:t>虚拟机方式</a:t>
            </a:r>
            <a:r>
              <a:rPr lang="en-US" altLang="zh-CN" dirty="0"/>
              <a:t>——</a:t>
            </a:r>
            <a:r>
              <a:rPr lang="zh-CN" altLang="en-US" dirty="0"/>
              <a:t>先在宿主系统上安装虚拟机</a:t>
            </a:r>
            <a:r>
              <a:rPr lang="en-US" altLang="zh-CN" dirty="0"/>
              <a:t>VM</a:t>
            </a:r>
            <a:r>
              <a:rPr lang="zh-CN" altLang="en-US" dirty="0"/>
              <a:t>，在</a:t>
            </a:r>
            <a:r>
              <a:rPr lang="en-US" altLang="zh-CN" dirty="0"/>
              <a:t>VM</a:t>
            </a:r>
            <a:r>
              <a:rPr lang="zh-CN" altLang="en-US" dirty="0"/>
              <a:t>上安装</a:t>
            </a:r>
            <a:r>
              <a:rPr lang="en-US" altLang="zh-CN" dirty="0"/>
              <a:t>Ubuntu</a:t>
            </a:r>
            <a:endParaRPr lang="zh-CN" altLang="en-US" dirty="0"/>
          </a:p>
        </p:txBody>
      </p:sp>
    </p:spTree>
    <p:extLst>
      <p:ext uri="{BB962C8B-B14F-4D97-AF65-F5344CB8AC3E}">
        <p14:creationId xmlns:p14="http://schemas.microsoft.com/office/powerpoint/2010/main" val="494988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2.1 </a:t>
            </a:r>
            <a:r>
              <a:rPr lang="zh-CN" altLang="en-US" dirty="0">
                <a:latin typeface="华文中宋" panose="02010600040101010101" pitchFamily="2" charset="-122"/>
                <a:ea typeface="华文中宋" panose="02010600040101010101" pitchFamily="2" charset="-122"/>
              </a:rPr>
              <a:t>双系统安装</a:t>
            </a:r>
          </a:p>
        </p:txBody>
      </p:sp>
      <p:sp>
        <p:nvSpPr>
          <p:cNvPr id="3" name="内容占位符 2"/>
          <p:cNvSpPr>
            <a:spLocks noGrp="1"/>
          </p:cNvSpPr>
          <p:nvPr>
            <p:ph idx="1"/>
          </p:nvPr>
        </p:nvSpPr>
        <p:spPr>
          <a:xfrm>
            <a:off x="1295400" y="2403231"/>
            <a:ext cx="9601200" cy="3903784"/>
          </a:xfrm>
        </p:spPr>
        <p:txBody>
          <a:bodyPr/>
          <a:lstStyle/>
          <a:p>
            <a:r>
              <a:rPr lang="zh-CN" altLang="en-US" sz="2000" dirty="0">
                <a:latin typeface="华文中宋" panose="02010600040101010101" pitchFamily="2" charset="-122"/>
                <a:ea typeface="华文中宋" panose="02010600040101010101" pitchFamily="2" charset="-122"/>
              </a:rPr>
              <a:t>光盘安装</a:t>
            </a:r>
            <a:endParaRPr lang="en-US" altLang="zh-CN"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1</a:t>
            </a:r>
            <a:r>
              <a:rPr lang="zh-CN" altLang="en-US" sz="2000" dirty="0">
                <a:latin typeface="华文中宋" panose="02010600040101010101" pitchFamily="2" charset="-122"/>
                <a:ea typeface="华文中宋" panose="02010600040101010101" pitchFamily="2" charset="-122"/>
              </a:rPr>
              <a:t>）开机</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光盘启动</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进入欢迎界面</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单击安装</a:t>
            </a:r>
            <a:r>
              <a:rPr lang="en-US" altLang="zh-CN" sz="2000" dirty="0">
                <a:latin typeface="华文中宋" panose="02010600040101010101" pitchFamily="2" charset="-122"/>
                <a:ea typeface="华文中宋" panose="02010600040101010101" pitchFamily="2" charset="-122"/>
              </a:rPr>
              <a:t>Ubuntu</a:t>
            </a:r>
            <a:r>
              <a:rPr lang="zh-CN" altLang="en-US" sz="2000" dirty="0">
                <a:latin typeface="华文中宋" panose="02010600040101010101" pitchFamily="2" charset="-122"/>
                <a:ea typeface="华文中宋" panose="02010600040101010101" pitchFamily="2" charset="-122"/>
              </a:rPr>
              <a:t>按钮</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进入准备安装界面，确认安装条件</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选择安装类型：独占整个硬盘还是其他自选分区</a:t>
            </a:r>
            <a:endParaRPr lang="en-US" altLang="zh-CN"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2</a:t>
            </a:r>
            <a:r>
              <a:rPr lang="zh-CN" altLang="en-US" sz="2000" dirty="0">
                <a:latin typeface="华文中宋" panose="02010600040101010101" pitchFamily="2" charset="-122"/>
                <a:ea typeface="华文中宋" panose="02010600040101010101" pitchFamily="2" charset="-122"/>
              </a:rPr>
              <a:t>）选择空闲分区</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进入创建分区对话框，建立两个主分区：系统文件区和交换空间区</a:t>
            </a:r>
            <a:endParaRPr lang="en-US" altLang="zh-CN"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3</a:t>
            </a:r>
            <a:r>
              <a:rPr lang="zh-CN" altLang="en-US" sz="2000" dirty="0">
                <a:latin typeface="华文中宋" panose="02010600040101010101" pitchFamily="2" charset="-122"/>
                <a:ea typeface="华文中宋" panose="02010600040101010101" pitchFamily="2" charset="-122"/>
              </a:rPr>
              <a:t>）单击现在安装</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开始装入系统文件</a:t>
            </a:r>
            <a:endParaRPr lang="en-US" altLang="zh-CN"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4</a:t>
            </a:r>
            <a:r>
              <a:rPr lang="zh-CN" altLang="en-US" sz="2000" dirty="0">
                <a:latin typeface="华文中宋" panose="02010600040101010101" pitchFamily="2" charset="-122"/>
                <a:ea typeface="华文中宋" panose="02010600040101010101" pitchFamily="2" charset="-122"/>
              </a:rPr>
              <a:t>）配置</a:t>
            </a:r>
            <a:r>
              <a:rPr lang="en-US" altLang="zh-CN" sz="2000" dirty="0">
                <a:latin typeface="华文中宋" panose="02010600040101010101" pitchFamily="2" charset="-122"/>
                <a:ea typeface="华文中宋" panose="02010600040101010101" pitchFamily="2" charset="-122"/>
              </a:rPr>
              <a:t>Ubuntu</a:t>
            </a:r>
            <a:r>
              <a:rPr lang="zh-CN" altLang="en-US" sz="2000" dirty="0">
                <a:latin typeface="华文中宋" panose="02010600040101010101" pitchFamily="2" charset="-122"/>
                <a:ea typeface="华文中宋" panose="02010600040101010101" pitchFamily="2" charset="-122"/>
              </a:rPr>
              <a:t>基本信息</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时区、语言、用户名和密码</a:t>
            </a:r>
            <a:endParaRPr lang="en-US" altLang="zh-CN"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a:t>
            </a:r>
            <a:r>
              <a:rPr lang="en-US" altLang="zh-CN" sz="2000" dirty="0">
                <a:latin typeface="华文中宋" panose="02010600040101010101" pitchFamily="2" charset="-122"/>
                <a:ea typeface="华文中宋" panose="02010600040101010101" pitchFamily="2" charset="-122"/>
              </a:rPr>
              <a:t>5</a:t>
            </a:r>
            <a:r>
              <a:rPr lang="zh-CN" altLang="en-US" sz="2000" dirty="0">
                <a:latin typeface="华文中宋" panose="02010600040101010101" pitchFamily="2" charset="-122"/>
                <a:ea typeface="华文中宋" panose="02010600040101010101" pitchFamily="2" charset="-122"/>
              </a:rPr>
              <a:t>）安装完毕重新启动</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进入登录界面，输入用户名和密码，进入桌面</a:t>
            </a:r>
          </a:p>
        </p:txBody>
      </p:sp>
    </p:spTree>
    <p:extLst>
      <p:ext uri="{BB962C8B-B14F-4D97-AF65-F5344CB8AC3E}">
        <p14:creationId xmlns:p14="http://schemas.microsoft.com/office/powerpoint/2010/main" val="3751345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欢迎、准备安装和安装类型选择界面</a:t>
            </a:r>
          </a:p>
        </p:txBody>
      </p:sp>
      <p:pic>
        <p:nvPicPr>
          <p:cNvPr id="4" name="内容占位符 3"/>
          <p:cNvPicPr>
            <a:picLocks noGrp="1" noChangeAspect="1"/>
          </p:cNvPicPr>
          <p:nvPr>
            <p:ph idx="1"/>
          </p:nvPr>
        </p:nvPicPr>
        <p:blipFill>
          <a:blip r:embed="rId2"/>
          <a:stretch>
            <a:fillRect/>
          </a:stretch>
        </p:blipFill>
        <p:spPr>
          <a:xfrm>
            <a:off x="723384" y="2392904"/>
            <a:ext cx="3702231" cy="2720390"/>
          </a:xfrm>
          <a:prstGeom prst="rect">
            <a:avLst/>
          </a:prstGeom>
        </p:spPr>
      </p:pic>
      <p:pic>
        <p:nvPicPr>
          <p:cNvPr id="5" name="图片 4"/>
          <p:cNvPicPr>
            <a:picLocks noChangeAspect="1"/>
          </p:cNvPicPr>
          <p:nvPr/>
        </p:nvPicPr>
        <p:blipFill>
          <a:blip r:embed="rId3"/>
          <a:stretch>
            <a:fillRect/>
          </a:stretch>
        </p:blipFill>
        <p:spPr>
          <a:xfrm>
            <a:off x="4425615" y="2392904"/>
            <a:ext cx="3659343" cy="2720390"/>
          </a:xfrm>
          <a:prstGeom prst="rect">
            <a:avLst/>
          </a:prstGeom>
        </p:spPr>
      </p:pic>
      <p:pic>
        <p:nvPicPr>
          <p:cNvPr id="6" name="图片 5"/>
          <p:cNvPicPr>
            <a:picLocks noChangeAspect="1"/>
          </p:cNvPicPr>
          <p:nvPr/>
        </p:nvPicPr>
        <p:blipFill>
          <a:blip r:embed="rId4"/>
          <a:stretch>
            <a:fillRect/>
          </a:stretch>
        </p:blipFill>
        <p:spPr>
          <a:xfrm>
            <a:off x="8084958" y="2392904"/>
            <a:ext cx="3429590" cy="2720390"/>
          </a:xfrm>
          <a:prstGeom prst="rect">
            <a:avLst/>
          </a:prstGeom>
        </p:spPr>
      </p:pic>
      <p:sp>
        <p:nvSpPr>
          <p:cNvPr id="7" name="文本框 6"/>
          <p:cNvSpPr txBox="1"/>
          <p:nvPr/>
        </p:nvSpPr>
        <p:spPr>
          <a:xfrm>
            <a:off x="1295400" y="5220198"/>
            <a:ext cx="2470484" cy="646331"/>
          </a:xfrm>
          <a:prstGeom prst="rect">
            <a:avLst/>
          </a:prstGeom>
          <a:noFill/>
        </p:spPr>
        <p:txBody>
          <a:bodyPr wrap="square" rtlCol="0">
            <a:spAutoFit/>
          </a:bodyPr>
          <a:lstStyle/>
          <a:p>
            <a:r>
              <a:rPr lang="zh-CN" altLang="en-US" dirty="0"/>
              <a:t>光盘启动后的欢迎界面：</a:t>
            </a:r>
            <a:endParaRPr lang="en-US" altLang="zh-CN" dirty="0"/>
          </a:p>
          <a:p>
            <a:pPr algn="ctr"/>
            <a:r>
              <a:rPr lang="zh-CN" altLang="en-US" dirty="0"/>
              <a:t>选择安装</a:t>
            </a:r>
            <a:r>
              <a:rPr lang="en-US" altLang="zh-CN" dirty="0"/>
              <a:t>Ubuntu</a:t>
            </a:r>
            <a:endParaRPr lang="zh-CN" altLang="en-US" dirty="0"/>
          </a:p>
        </p:txBody>
      </p:sp>
      <p:sp>
        <p:nvSpPr>
          <p:cNvPr id="8" name="文本框 7"/>
          <p:cNvSpPr txBox="1"/>
          <p:nvPr/>
        </p:nvSpPr>
        <p:spPr>
          <a:xfrm>
            <a:off x="4771391" y="5220198"/>
            <a:ext cx="2967789" cy="646331"/>
          </a:xfrm>
          <a:prstGeom prst="rect">
            <a:avLst/>
          </a:prstGeom>
          <a:noFill/>
        </p:spPr>
        <p:txBody>
          <a:bodyPr wrap="square" rtlCol="0">
            <a:spAutoFit/>
          </a:bodyPr>
          <a:lstStyle/>
          <a:p>
            <a:pPr algn="ctr"/>
            <a:r>
              <a:rPr lang="zh-CN" altLang="en-US" dirty="0"/>
              <a:t>点击安装后的准备安装界面：确认满足安装条件</a:t>
            </a:r>
          </a:p>
        </p:txBody>
      </p:sp>
      <p:sp>
        <p:nvSpPr>
          <p:cNvPr id="9" name="文本框 8"/>
          <p:cNvSpPr txBox="1"/>
          <p:nvPr/>
        </p:nvSpPr>
        <p:spPr>
          <a:xfrm>
            <a:off x="8084958" y="5266999"/>
            <a:ext cx="3429590" cy="646331"/>
          </a:xfrm>
          <a:prstGeom prst="rect">
            <a:avLst/>
          </a:prstGeom>
          <a:noFill/>
        </p:spPr>
        <p:txBody>
          <a:bodyPr wrap="square" rtlCol="0">
            <a:spAutoFit/>
          </a:bodyPr>
          <a:lstStyle/>
          <a:p>
            <a:r>
              <a:rPr lang="zh-CN" altLang="en-US" dirty="0"/>
              <a:t>开始安装前的安装方式选择界面：</a:t>
            </a:r>
            <a:endParaRPr lang="en-US" altLang="zh-CN" dirty="0"/>
          </a:p>
          <a:p>
            <a:pPr algn="ctr"/>
            <a:r>
              <a:rPr lang="zh-CN" altLang="en-US" dirty="0"/>
              <a:t>独占硬盘还是分区</a:t>
            </a:r>
          </a:p>
        </p:txBody>
      </p:sp>
    </p:spTree>
    <p:extLst>
      <p:ext uri="{BB962C8B-B14F-4D97-AF65-F5344CB8AC3E}">
        <p14:creationId xmlns:p14="http://schemas.microsoft.com/office/powerpoint/2010/main" val="500709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硬盘分区</a:t>
            </a:r>
          </a:p>
        </p:txBody>
      </p:sp>
      <p:pic>
        <p:nvPicPr>
          <p:cNvPr id="4" name="内容占位符 3"/>
          <p:cNvPicPr>
            <a:picLocks noGrp="1" noChangeAspect="1"/>
          </p:cNvPicPr>
          <p:nvPr>
            <p:ph idx="1"/>
          </p:nvPr>
        </p:nvPicPr>
        <p:blipFill>
          <a:blip r:embed="rId2"/>
          <a:stretch>
            <a:fillRect/>
          </a:stretch>
        </p:blipFill>
        <p:spPr>
          <a:xfrm>
            <a:off x="1417606" y="2286000"/>
            <a:ext cx="3802778" cy="3554579"/>
          </a:xfrm>
          <a:prstGeom prst="rect">
            <a:avLst/>
          </a:prstGeom>
        </p:spPr>
      </p:pic>
      <p:pic>
        <p:nvPicPr>
          <p:cNvPr id="5" name="图片 4"/>
          <p:cNvPicPr>
            <a:picLocks noChangeAspect="1"/>
          </p:cNvPicPr>
          <p:nvPr/>
        </p:nvPicPr>
        <p:blipFill>
          <a:blip r:embed="rId3"/>
          <a:stretch>
            <a:fillRect/>
          </a:stretch>
        </p:blipFill>
        <p:spPr>
          <a:xfrm>
            <a:off x="5514218" y="2286000"/>
            <a:ext cx="5815441" cy="3595381"/>
          </a:xfrm>
          <a:prstGeom prst="rect">
            <a:avLst/>
          </a:prstGeom>
        </p:spPr>
      </p:pic>
      <p:sp>
        <p:nvSpPr>
          <p:cNvPr id="6" name="文本框 5"/>
          <p:cNvSpPr txBox="1"/>
          <p:nvPr/>
        </p:nvSpPr>
        <p:spPr>
          <a:xfrm>
            <a:off x="848511" y="4921532"/>
            <a:ext cx="2470484" cy="1200329"/>
          </a:xfrm>
          <a:prstGeom prst="rect">
            <a:avLst/>
          </a:prstGeom>
          <a:noFill/>
        </p:spPr>
        <p:txBody>
          <a:bodyPr wrap="square" rtlCol="0">
            <a:spAutoFit/>
          </a:bodyPr>
          <a:lstStyle/>
          <a:p>
            <a:r>
              <a:rPr lang="zh-CN" altLang="en-US" dirty="0"/>
              <a:t>对空闲分区分割：建立两个主分区分别用来存放系统日志文件和虚拟存储用的交换空间</a:t>
            </a:r>
          </a:p>
        </p:txBody>
      </p:sp>
      <p:sp>
        <p:nvSpPr>
          <p:cNvPr id="7" name="文本框 6"/>
          <p:cNvSpPr txBox="1"/>
          <p:nvPr/>
        </p:nvSpPr>
        <p:spPr>
          <a:xfrm>
            <a:off x="7186696" y="5937195"/>
            <a:ext cx="2470484" cy="369332"/>
          </a:xfrm>
          <a:prstGeom prst="rect">
            <a:avLst/>
          </a:prstGeom>
          <a:noFill/>
        </p:spPr>
        <p:txBody>
          <a:bodyPr wrap="square" rtlCol="0">
            <a:spAutoFit/>
          </a:bodyPr>
          <a:lstStyle/>
          <a:p>
            <a:r>
              <a:rPr lang="zh-CN" altLang="en-US" dirty="0"/>
              <a:t>完成分区后的结果显示</a:t>
            </a:r>
          </a:p>
        </p:txBody>
      </p:sp>
    </p:spTree>
    <p:extLst>
      <p:ext uri="{BB962C8B-B14F-4D97-AF65-F5344CB8AC3E}">
        <p14:creationId xmlns:p14="http://schemas.microsoft.com/office/powerpoint/2010/main" val="3352322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时区设置</a:t>
            </a:r>
          </a:p>
        </p:txBody>
      </p:sp>
      <p:pic>
        <p:nvPicPr>
          <p:cNvPr id="4" name="内容占位符 3"/>
          <p:cNvPicPr>
            <a:picLocks noGrp="1" noChangeAspect="1"/>
          </p:cNvPicPr>
          <p:nvPr>
            <p:ph idx="1"/>
          </p:nvPr>
        </p:nvPicPr>
        <p:blipFill>
          <a:blip r:embed="rId2"/>
          <a:stretch>
            <a:fillRect/>
          </a:stretch>
        </p:blipFill>
        <p:spPr>
          <a:xfrm>
            <a:off x="1295400" y="2429126"/>
            <a:ext cx="4712611" cy="3317875"/>
          </a:xfrm>
          <a:prstGeom prst="rect">
            <a:avLst/>
          </a:prstGeom>
        </p:spPr>
      </p:pic>
      <p:pic>
        <p:nvPicPr>
          <p:cNvPr id="5" name="图片 4"/>
          <p:cNvPicPr>
            <a:picLocks noChangeAspect="1"/>
          </p:cNvPicPr>
          <p:nvPr/>
        </p:nvPicPr>
        <p:blipFill>
          <a:blip r:embed="rId3"/>
          <a:stretch>
            <a:fillRect/>
          </a:stretch>
        </p:blipFill>
        <p:spPr>
          <a:xfrm>
            <a:off x="6386962" y="2449888"/>
            <a:ext cx="4509638" cy="3297113"/>
          </a:xfrm>
          <a:prstGeom prst="rect">
            <a:avLst/>
          </a:prstGeom>
        </p:spPr>
      </p:pic>
      <p:sp>
        <p:nvSpPr>
          <p:cNvPr id="6" name="文本框 5"/>
          <p:cNvSpPr txBox="1"/>
          <p:nvPr/>
        </p:nvSpPr>
        <p:spPr>
          <a:xfrm>
            <a:off x="7855718" y="5752529"/>
            <a:ext cx="1175987" cy="369332"/>
          </a:xfrm>
          <a:prstGeom prst="rect">
            <a:avLst/>
          </a:prstGeom>
          <a:noFill/>
        </p:spPr>
        <p:txBody>
          <a:bodyPr wrap="square" rtlCol="0">
            <a:spAutoFit/>
          </a:bodyPr>
          <a:lstStyle/>
          <a:p>
            <a:r>
              <a:rPr lang="zh-CN" altLang="en-US" dirty="0"/>
              <a:t>城市选择</a:t>
            </a:r>
          </a:p>
        </p:txBody>
      </p:sp>
      <p:sp>
        <p:nvSpPr>
          <p:cNvPr id="7" name="文本框 6"/>
          <p:cNvSpPr txBox="1"/>
          <p:nvPr/>
        </p:nvSpPr>
        <p:spPr>
          <a:xfrm>
            <a:off x="2301875" y="5752529"/>
            <a:ext cx="2470484" cy="369332"/>
          </a:xfrm>
          <a:prstGeom prst="rect">
            <a:avLst/>
          </a:prstGeom>
          <a:noFill/>
        </p:spPr>
        <p:txBody>
          <a:bodyPr wrap="square" rtlCol="0">
            <a:spAutoFit/>
          </a:bodyPr>
          <a:lstStyle/>
          <a:p>
            <a:r>
              <a:rPr lang="zh-CN" altLang="en-US" dirty="0"/>
              <a:t>地理选择</a:t>
            </a:r>
          </a:p>
        </p:txBody>
      </p:sp>
    </p:spTree>
    <p:extLst>
      <p:ext uri="{BB962C8B-B14F-4D97-AF65-F5344CB8AC3E}">
        <p14:creationId xmlns:p14="http://schemas.microsoft.com/office/powerpoint/2010/main" val="438346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语言及键盘布局设置</a:t>
            </a:r>
          </a:p>
        </p:txBody>
      </p:sp>
      <p:pic>
        <p:nvPicPr>
          <p:cNvPr id="4" name="内容占位符 3"/>
          <p:cNvPicPr>
            <a:picLocks noGrp="1" noChangeAspect="1"/>
          </p:cNvPicPr>
          <p:nvPr>
            <p:ph idx="1"/>
          </p:nvPr>
        </p:nvPicPr>
        <p:blipFill>
          <a:blip r:embed="rId2"/>
          <a:stretch>
            <a:fillRect/>
          </a:stretch>
        </p:blipFill>
        <p:spPr>
          <a:xfrm>
            <a:off x="3731131" y="2557463"/>
            <a:ext cx="4729737" cy="3317875"/>
          </a:xfrm>
          <a:prstGeom prst="rect">
            <a:avLst/>
          </a:prstGeom>
        </p:spPr>
      </p:pic>
      <p:sp>
        <p:nvSpPr>
          <p:cNvPr id="5" name="文本框 4"/>
          <p:cNvSpPr txBox="1"/>
          <p:nvPr/>
        </p:nvSpPr>
        <p:spPr>
          <a:xfrm>
            <a:off x="5000223" y="5875338"/>
            <a:ext cx="2298935" cy="369332"/>
          </a:xfrm>
          <a:prstGeom prst="rect">
            <a:avLst/>
          </a:prstGeom>
          <a:noFill/>
        </p:spPr>
        <p:txBody>
          <a:bodyPr wrap="square" rtlCol="0">
            <a:spAutoFit/>
          </a:bodyPr>
          <a:lstStyle/>
          <a:p>
            <a:r>
              <a:rPr lang="zh-CN" altLang="en-US" dirty="0"/>
              <a:t>设置键盘布局及语言</a:t>
            </a:r>
          </a:p>
        </p:txBody>
      </p:sp>
    </p:spTree>
    <p:extLst>
      <p:ext uri="{BB962C8B-B14F-4D97-AF65-F5344CB8AC3E}">
        <p14:creationId xmlns:p14="http://schemas.microsoft.com/office/powerpoint/2010/main" val="878316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Ubuntu</a:t>
            </a:r>
            <a:r>
              <a:rPr lang="zh-CN" altLang="en-US" dirty="0"/>
              <a:t>的用户名和密码设置</a:t>
            </a:r>
          </a:p>
        </p:txBody>
      </p:sp>
      <p:pic>
        <p:nvPicPr>
          <p:cNvPr id="4" name="内容占位符 3"/>
          <p:cNvPicPr>
            <a:picLocks noGrp="1" noChangeAspect="1"/>
          </p:cNvPicPr>
          <p:nvPr>
            <p:ph idx="1"/>
          </p:nvPr>
        </p:nvPicPr>
        <p:blipFill>
          <a:blip r:embed="rId2"/>
          <a:stretch>
            <a:fillRect/>
          </a:stretch>
        </p:blipFill>
        <p:spPr>
          <a:xfrm>
            <a:off x="997899" y="2421731"/>
            <a:ext cx="4741886" cy="3317875"/>
          </a:xfrm>
          <a:prstGeom prst="rect">
            <a:avLst/>
          </a:prstGeom>
        </p:spPr>
      </p:pic>
      <p:sp>
        <p:nvSpPr>
          <p:cNvPr id="6" name="文本框 5"/>
          <p:cNvSpPr txBox="1"/>
          <p:nvPr/>
        </p:nvSpPr>
        <p:spPr>
          <a:xfrm>
            <a:off x="1920140" y="5875337"/>
            <a:ext cx="2539566" cy="369332"/>
          </a:xfrm>
          <a:prstGeom prst="rect">
            <a:avLst/>
          </a:prstGeom>
          <a:noFill/>
        </p:spPr>
        <p:txBody>
          <a:bodyPr wrap="square" rtlCol="0">
            <a:spAutoFit/>
          </a:bodyPr>
          <a:lstStyle/>
          <a:p>
            <a:r>
              <a:rPr lang="zh-CN" altLang="en-US" dirty="0"/>
              <a:t>设置普通用户名和密码</a:t>
            </a:r>
          </a:p>
        </p:txBody>
      </p:sp>
      <p:pic>
        <p:nvPicPr>
          <p:cNvPr id="7" name="图片 6"/>
          <p:cNvPicPr>
            <a:picLocks noChangeAspect="1"/>
          </p:cNvPicPr>
          <p:nvPr/>
        </p:nvPicPr>
        <p:blipFill>
          <a:blip r:embed="rId3"/>
          <a:stretch>
            <a:fillRect/>
          </a:stretch>
        </p:blipFill>
        <p:spPr>
          <a:xfrm>
            <a:off x="6481010" y="2421731"/>
            <a:ext cx="4267200" cy="3395406"/>
          </a:xfrm>
          <a:prstGeom prst="rect">
            <a:avLst/>
          </a:prstGeom>
        </p:spPr>
      </p:pic>
      <p:sp>
        <p:nvSpPr>
          <p:cNvPr id="8" name="文本框 7"/>
          <p:cNvSpPr txBox="1"/>
          <p:nvPr/>
        </p:nvSpPr>
        <p:spPr>
          <a:xfrm>
            <a:off x="7117782" y="5879263"/>
            <a:ext cx="3068956" cy="369332"/>
          </a:xfrm>
          <a:prstGeom prst="rect">
            <a:avLst/>
          </a:prstGeom>
          <a:noFill/>
        </p:spPr>
        <p:txBody>
          <a:bodyPr wrap="square" rtlCol="0">
            <a:spAutoFit/>
          </a:bodyPr>
          <a:lstStyle/>
          <a:p>
            <a:r>
              <a:rPr lang="zh-CN" altLang="en-US" dirty="0"/>
              <a:t>开始拷贝文件显示安装进度</a:t>
            </a:r>
          </a:p>
        </p:txBody>
      </p:sp>
    </p:spTree>
    <p:extLst>
      <p:ext uri="{BB962C8B-B14F-4D97-AF65-F5344CB8AC3E}">
        <p14:creationId xmlns:p14="http://schemas.microsoft.com/office/powerpoint/2010/main" val="2854989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重启</a:t>
            </a:r>
            <a:r>
              <a:rPr lang="en-US" altLang="zh-CN" dirty="0"/>
              <a:t>——</a:t>
            </a:r>
            <a:r>
              <a:rPr lang="zh-CN" altLang="en-US" dirty="0"/>
              <a:t>登录</a:t>
            </a:r>
            <a:r>
              <a:rPr lang="en-US" altLang="zh-CN" dirty="0"/>
              <a:t>——</a:t>
            </a:r>
            <a:r>
              <a:rPr lang="zh-CN" altLang="en-US" dirty="0"/>
              <a:t>进入桌面</a:t>
            </a:r>
            <a:r>
              <a:rPr lang="en-US" altLang="zh-CN" dirty="0"/>
              <a:t>——</a:t>
            </a:r>
            <a:r>
              <a:rPr lang="zh-CN" altLang="en-US" dirty="0"/>
              <a:t>关闭</a:t>
            </a:r>
          </a:p>
        </p:txBody>
      </p:sp>
      <p:pic>
        <p:nvPicPr>
          <p:cNvPr id="5" name="内容占位符 4"/>
          <p:cNvPicPr>
            <a:picLocks noGrp="1" noChangeAspect="1"/>
          </p:cNvPicPr>
          <p:nvPr>
            <p:ph idx="1"/>
          </p:nvPr>
        </p:nvPicPr>
        <p:blipFill>
          <a:blip r:embed="rId2"/>
          <a:stretch>
            <a:fillRect/>
          </a:stretch>
        </p:blipFill>
        <p:spPr>
          <a:xfrm>
            <a:off x="807349" y="2848810"/>
            <a:ext cx="3550857" cy="2463716"/>
          </a:xfrm>
          <a:prstGeom prst="rect">
            <a:avLst/>
          </a:prstGeom>
        </p:spPr>
      </p:pic>
      <p:pic>
        <p:nvPicPr>
          <p:cNvPr id="6" name="图片 5"/>
          <p:cNvPicPr>
            <a:picLocks noChangeAspect="1"/>
          </p:cNvPicPr>
          <p:nvPr/>
        </p:nvPicPr>
        <p:blipFill>
          <a:blip r:embed="rId3"/>
          <a:stretch>
            <a:fillRect/>
          </a:stretch>
        </p:blipFill>
        <p:spPr>
          <a:xfrm>
            <a:off x="4415706" y="2848810"/>
            <a:ext cx="3328506" cy="2463717"/>
          </a:xfrm>
          <a:prstGeom prst="rect">
            <a:avLst/>
          </a:prstGeom>
        </p:spPr>
      </p:pic>
      <p:sp>
        <p:nvSpPr>
          <p:cNvPr id="7" name="文本框 6"/>
          <p:cNvSpPr txBox="1"/>
          <p:nvPr/>
        </p:nvSpPr>
        <p:spPr>
          <a:xfrm>
            <a:off x="1644313" y="5411467"/>
            <a:ext cx="1876927" cy="369332"/>
          </a:xfrm>
          <a:prstGeom prst="rect">
            <a:avLst/>
          </a:prstGeom>
          <a:noFill/>
        </p:spPr>
        <p:txBody>
          <a:bodyPr wrap="square" rtlCol="0">
            <a:spAutoFit/>
          </a:bodyPr>
          <a:lstStyle/>
          <a:p>
            <a:r>
              <a:rPr lang="en-US" altLang="zh-CN" dirty="0"/>
              <a:t>Ubuntu</a:t>
            </a:r>
            <a:r>
              <a:rPr lang="zh-CN" altLang="en-US" dirty="0"/>
              <a:t>登录界面</a:t>
            </a:r>
          </a:p>
        </p:txBody>
      </p:sp>
      <p:sp>
        <p:nvSpPr>
          <p:cNvPr id="8" name="文本框 7"/>
          <p:cNvSpPr txBox="1"/>
          <p:nvPr/>
        </p:nvSpPr>
        <p:spPr>
          <a:xfrm>
            <a:off x="5325980" y="5431436"/>
            <a:ext cx="1957136" cy="369332"/>
          </a:xfrm>
          <a:prstGeom prst="rect">
            <a:avLst/>
          </a:prstGeom>
          <a:noFill/>
        </p:spPr>
        <p:txBody>
          <a:bodyPr wrap="square" rtlCol="0">
            <a:spAutoFit/>
          </a:bodyPr>
          <a:lstStyle/>
          <a:p>
            <a:r>
              <a:rPr lang="en-US" altLang="zh-CN" dirty="0"/>
              <a:t>Ubuntu</a:t>
            </a:r>
            <a:r>
              <a:rPr lang="zh-CN" altLang="en-US" dirty="0"/>
              <a:t>初始桌面</a:t>
            </a:r>
          </a:p>
        </p:txBody>
      </p:sp>
      <p:pic>
        <p:nvPicPr>
          <p:cNvPr id="9" name="图片 8"/>
          <p:cNvPicPr>
            <a:picLocks noChangeAspect="1"/>
          </p:cNvPicPr>
          <p:nvPr/>
        </p:nvPicPr>
        <p:blipFill>
          <a:blip r:embed="rId4"/>
          <a:stretch>
            <a:fillRect/>
          </a:stretch>
        </p:blipFill>
        <p:spPr>
          <a:xfrm>
            <a:off x="7924801" y="2848810"/>
            <a:ext cx="3465624" cy="2558732"/>
          </a:xfrm>
          <a:prstGeom prst="rect">
            <a:avLst/>
          </a:prstGeom>
        </p:spPr>
      </p:pic>
      <p:sp>
        <p:nvSpPr>
          <p:cNvPr id="10" name="文本框 9"/>
          <p:cNvSpPr txBox="1"/>
          <p:nvPr/>
        </p:nvSpPr>
        <p:spPr>
          <a:xfrm>
            <a:off x="7744212" y="5596133"/>
            <a:ext cx="3806104" cy="369332"/>
          </a:xfrm>
          <a:prstGeom prst="rect">
            <a:avLst/>
          </a:prstGeom>
          <a:noFill/>
        </p:spPr>
        <p:txBody>
          <a:bodyPr wrap="square" rtlCol="0">
            <a:spAutoFit/>
          </a:bodyPr>
          <a:lstStyle/>
          <a:p>
            <a:r>
              <a:rPr lang="zh-CN" altLang="en-US" dirty="0"/>
              <a:t>点击桌面右上角重启和关闭</a:t>
            </a:r>
            <a:r>
              <a:rPr lang="en-US" altLang="zh-CN" dirty="0"/>
              <a:t>Ubuntu</a:t>
            </a:r>
            <a:endParaRPr lang="zh-CN" altLang="en-US" dirty="0"/>
          </a:p>
        </p:txBody>
      </p:sp>
    </p:spTree>
    <p:extLst>
      <p:ext uri="{BB962C8B-B14F-4D97-AF65-F5344CB8AC3E}">
        <p14:creationId xmlns:p14="http://schemas.microsoft.com/office/powerpoint/2010/main" val="241466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p:cNvSpPr>
          <p:nvPr>
            <p:ph type="title"/>
          </p:nvPr>
        </p:nvSpPr>
        <p:spPr/>
        <p:txBody>
          <a:bodyPr/>
          <a:lstStyle/>
          <a:p>
            <a:pPr eaLnBrk="1" hangingPunct="1"/>
            <a:r>
              <a:rPr lang="zh-CN" altLang="en-US">
                <a:ln>
                  <a:noFill/>
                </a:ln>
                <a:cs typeface="方正舒体"/>
              </a:rPr>
              <a:t>课程所需的先期知识</a:t>
            </a:r>
          </a:p>
        </p:txBody>
      </p:sp>
      <p:sp>
        <p:nvSpPr>
          <p:cNvPr id="3" name="内容占位符 2"/>
          <p:cNvSpPr>
            <a:spLocks noGrp="1"/>
          </p:cNvSpPr>
          <p:nvPr>
            <p:ph idx="1"/>
          </p:nvPr>
        </p:nvSpPr>
        <p:spPr>
          <a:xfrm>
            <a:off x="1295400" y="2428875"/>
            <a:ext cx="9601200" cy="3725863"/>
          </a:xfrm>
        </p:spPr>
        <p:txBody>
          <a:bodyPr rtlCol="0">
            <a:normAutofit fontScale="95000"/>
          </a:bodyPr>
          <a:lstStyle/>
          <a:p>
            <a:pPr eaLnBrk="1" fontAlgn="auto" hangingPunct="1">
              <a:buFont typeface="Arial" panose="020B0604020202020204"/>
              <a:buChar char="•"/>
              <a:defRPr/>
            </a:pPr>
            <a:r>
              <a:rPr lang="en-US" altLang="zh-CN" dirty="0">
                <a:solidFill>
                  <a:schemeClr val="tx1">
                    <a:lumMod val="85000"/>
                    <a:lumOff val="15000"/>
                  </a:schemeClr>
                </a:solidFill>
                <a:latin typeface="宋体" panose="02010600030101010101" pitchFamily="2" charset="-122"/>
                <a:ea typeface="宋体" panose="02010600030101010101" pitchFamily="2" charset="-122"/>
              </a:rPr>
              <a:t>1</a:t>
            </a:r>
            <a:r>
              <a:rPr lang="zh-CN" altLang="en-US" dirty="0">
                <a:solidFill>
                  <a:schemeClr val="tx1">
                    <a:lumMod val="85000"/>
                    <a:lumOff val="15000"/>
                  </a:schemeClr>
                </a:solidFill>
                <a:latin typeface="宋体" panose="02010600030101010101" pitchFamily="2" charset="-122"/>
                <a:ea typeface="宋体" panose="02010600030101010101" pitchFamily="2" charset="-122"/>
              </a:rPr>
              <a:t>、操作系统（进程、存储、文件、驱动、人机界面）</a:t>
            </a:r>
          </a:p>
          <a:p>
            <a:pPr eaLnBrk="1" fontAlgn="auto" hangingPunct="1">
              <a:buFont typeface="Arial" panose="020B0604020202020204"/>
              <a:buChar char="•"/>
              <a:defRPr/>
            </a:pPr>
            <a:r>
              <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rPr>
              <a:t>进程</a:t>
            </a:r>
            <a:r>
              <a:rPr lang="en-US" altLang="zh-CN" dirty="0">
                <a:solidFill>
                  <a:schemeClr val="tx1">
                    <a:lumMod val="85000"/>
                    <a:lumOff val="15000"/>
                  </a:schemeClr>
                </a:solidFill>
                <a:latin typeface="宋体" panose="02010600030101010101" pitchFamily="2" charset="-122"/>
                <a:ea typeface="宋体" panose="02010600030101010101" pitchFamily="2" charset="-122"/>
                <a:sym typeface="+mn-ea"/>
              </a:rPr>
              <a:t>——</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rPr>
              <a:t>识别、调度、交互、并发；存储</a:t>
            </a:r>
            <a:r>
              <a:rPr lang="en-US" altLang="zh-CN" dirty="0">
                <a:solidFill>
                  <a:schemeClr val="tx1">
                    <a:lumMod val="85000"/>
                    <a:lumOff val="15000"/>
                  </a:schemeClr>
                </a:solidFill>
                <a:latin typeface="宋体" panose="02010600030101010101" pitchFamily="2" charset="-122"/>
                <a:ea typeface="宋体" panose="02010600030101010101" pitchFamily="2" charset="-122"/>
                <a:sym typeface="+mn-ea"/>
              </a:rPr>
              <a:t>——</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rPr>
              <a:t>空间分配、缓存；文件</a:t>
            </a:r>
            <a:r>
              <a:rPr lang="en-US" altLang="zh-CN" dirty="0">
                <a:solidFill>
                  <a:schemeClr val="tx1">
                    <a:lumMod val="85000"/>
                    <a:lumOff val="15000"/>
                  </a:schemeClr>
                </a:solidFill>
                <a:latin typeface="宋体" panose="02010600030101010101" pitchFamily="2" charset="-122"/>
                <a:ea typeface="宋体" panose="02010600030101010101" pitchFamily="2" charset="-122"/>
                <a:sym typeface="+mn-ea"/>
              </a:rPr>
              <a:t>——</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rPr>
              <a:t>路径管理、访问权限；驱动</a:t>
            </a:r>
            <a:r>
              <a:rPr lang="en-US" altLang="zh-CN" dirty="0">
                <a:solidFill>
                  <a:schemeClr val="tx1">
                    <a:lumMod val="85000"/>
                    <a:lumOff val="15000"/>
                  </a:schemeClr>
                </a:solidFill>
                <a:latin typeface="宋体" panose="02010600030101010101" pitchFamily="2" charset="-122"/>
                <a:ea typeface="宋体" panose="02010600030101010101" pitchFamily="2" charset="-122"/>
                <a:sym typeface="+mn-ea"/>
              </a:rPr>
              <a:t>——I/O</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rPr>
              <a:t>输入输出操作，中断机制等。</a:t>
            </a:r>
            <a:endParaRPr lang="zh-CN" altLang="en-US" dirty="0">
              <a:solidFill>
                <a:schemeClr val="tx1">
                  <a:lumMod val="85000"/>
                  <a:lumOff val="15000"/>
                </a:schemeClr>
              </a:solidFill>
              <a:latin typeface="宋体" panose="02010600030101010101" pitchFamily="2" charset="-122"/>
              <a:ea typeface="宋体" panose="02010600030101010101" pitchFamily="2" charset="-122"/>
            </a:endParaRPr>
          </a:p>
          <a:p>
            <a:pPr eaLnBrk="1" fontAlgn="auto" hangingPunct="1">
              <a:buFont typeface="Arial" panose="020B0604020202020204"/>
              <a:buChar char="•"/>
              <a:defRPr/>
            </a:pPr>
            <a:r>
              <a:rPr lang="en-US" altLang="zh-CN" dirty="0">
                <a:solidFill>
                  <a:schemeClr val="tx1">
                    <a:lumMod val="85000"/>
                    <a:lumOff val="15000"/>
                  </a:schemeClr>
                </a:solidFill>
                <a:latin typeface="宋体" panose="02010600030101010101" pitchFamily="2" charset="-122"/>
                <a:ea typeface="宋体" panose="02010600030101010101" pitchFamily="2" charset="-122"/>
              </a:rPr>
              <a:t>2</a:t>
            </a:r>
            <a:r>
              <a:rPr lang="zh-CN" altLang="en-US" dirty="0">
                <a:solidFill>
                  <a:schemeClr val="tx1">
                    <a:lumMod val="85000"/>
                    <a:lumOff val="15000"/>
                  </a:schemeClr>
                </a:solidFill>
                <a:latin typeface="宋体" panose="02010600030101010101" pitchFamily="2" charset="-122"/>
                <a:ea typeface="宋体" panose="02010600030101010101" pitchFamily="2" charset="-122"/>
              </a:rPr>
              <a:t>、</a:t>
            </a:r>
            <a:r>
              <a:rPr lang="en-US" altLang="zh-CN" dirty="0">
                <a:solidFill>
                  <a:schemeClr val="tx1">
                    <a:lumMod val="85000"/>
                    <a:lumOff val="15000"/>
                  </a:schemeClr>
                </a:solidFill>
                <a:latin typeface="宋体" panose="02010600030101010101" pitchFamily="2" charset="-122"/>
                <a:ea typeface="宋体" panose="02010600030101010101" pitchFamily="2" charset="-122"/>
              </a:rPr>
              <a:t>C</a:t>
            </a:r>
            <a:r>
              <a:rPr lang="zh-CN" altLang="en-US" dirty="0">
                <a:solidFill>
                  <a:schemeClr val="tx1">
                    <a:lumMod val="85000"/>
                    <a:lumOff val="15000"/>
                  </a:schemeClr>
                </a:solidFill>
                <a:latin typeface="宋体" panose="02010600030101010101" pitchFamily="2" charset="-122"/>
                <a:ea typeface="宋体" panose="02010600030101010101" pitchFamily="2" charset="-122"/>
              </a:rPr>
              <a:t>语言（关键字及其语法）</a:t>
            </a:r>
            <a:endParaRPr lang="en-US" altLang="zh-CN" dirty="0">
              <a:solidFill>
                <a:schemeClr val="tx1">
                  <a:lumMod val="85000"/>
                  <a:lumOff val="15000"/>
                </a:schemeClr>
              </a:solidFill>
              <a:latin typeface="宋体" panose="02010600030101010101" pitchFamily="2" charset="-122"/>
              <a:ea typeface="宋体" panose="02010600030101010101" pitchFamily="2" charset="-122"/>
            </a:endParaRPr>
          </a:p>
          <a:p>
            <a:pPr eaLnBrk="1" fontAlgn="auto" hangingPunct="1">
              <a:buFont typeface="Arial" panose="020B0604020202020204"/>
              <a:buChar char="•"/>
              <a:defRPr/>
            </a:pPr>
            <a:r>
              <a:rPr lang="zh-CN" altLang="en-US" dirty="0">
                <a:solidFill>
                  <a:schemeClr val="tx1">
                    <a:lumMod val="85000"/>
                    <a:lumOff val="15000"/>
                  </a:schemeClr>
                </a:solidFill>
                <a:latin typeface="宋体" panose="02010600030101010101" pitchFamily="2" charset="-122"/>
                <a:ea typeface="宋体" panose="02010600030101010101" pitchFamily="2" charset="-122"/>
              </a:rPr>
              <a:t>熟练使用</a:t>
            </a:r>
            <a:r>
              <a:rPr lang="en-US" altLang="zh-CN" dirty="0">
                <a:solidFill>
                  <a:schemeClr val="tx1">
                    <a:lumMod val="85000"/>
                    <a:lumOff val="15000"/>
                  </a:schemeClr>
                </a:solidFill>
                <a:latin typeface="宋体" panose="02010600030101010101" pitchFamily="2" charset="-122"/>
                <a:ea typeface="宋体" panose="02010600030101010101" pitchFamily="2" charset="-122"/>
              </a:rPr>
              <a:t>C</a:t>
            </a:r>
            <a:r>
              <a:rPr lang="zh-CN" altLang="en-US" dirty="0">
                <a:solidFill>
                  <a:schemeClr val="tx1">
                    <a:lumMod val="85000"/>
                    <a:lumOff val="15000"/>
                  </a:schemeClr>
                </a:solidFill>
                <a:latin typeface="宋体" panose="02010600030101010101" pitchFamily="2" charset="-122"/>
                <a:ea typeface="宋体" panose="02010600030101010101" pitchFamily="2" charset="-122"/>
              </a:rPr>
              <a:t>语言编写各种应用程序</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在桌面获取帮助和搜索应用程序</a:t>
            </a:r>
          </a:p>
        </p:txBody>
      </p:sp>
      <p:pic>
        <p:nvPicPr>
          <p:cNvPr id="4" name="内容占位符 3"/>
          <p:cNvPicPr>
            <a:picLocks noGrp="1" noChangeAspect="1"/>
          </p:cNvPicPr>
          <p:nvPr>
            <p:ph idx="1"/>
          </p:nvPr>
        </p:nvPicPr>
        <p:blipFill>
          <a:blip r:embed="rId2"/>
          <a:stretch>
            <a:fillRect/>
          </a:stretch>
        </p:blipFill>
        <p:spPr>
          <a:xfrm>
            <a:off x="3843373" y="2557463"/>
            <a:ext cx="4505253" cy="3317875"/>
          </a:xfrm>
          <a:prstGeom prst="rect">
            <a:avLst/>
          </a:prstGeom>
        </p:spPr>
      </p:pic>
      <p:sp>
        <p:nvSpPr>
          <p:cNvPr id="5" name="文本框 4"/>
          <p:cNvSpPr txBox="1"/>
          <p:nvPr/>
        </p:nvSpPr>
        <p:spPr>
          <a:xfrm>
            <a:off x="4058653" y="5875338"/>
            <a:ext cx="4427621" cy="369332"/>
          </a:xfrm>
          <a:prstGeom prst="rect">
            <a:avLst/>
          </a:prstGeom>
          <a:noFill/>
        </p:spPr>
        <p:txBody>
          <a:bodyPr wrap="square" rtlCol="0">
            <a:spAutoFit/>
          </a:bodyPr>
          <a:lstStyle/>
          <a:p>
            <a:r>
              <a:rPr lang="zh-CN" altLang="en-US" dirty="0"/>
              <a:t>点击桌面左上角获取帮助和搜索应用程序</a:t>
            </a:r>
          </a:p>
        </p:txBody>
      </p:sp>
    </p:spTree>
    <p:extLst>
      <p:ext uri="{BB962C8B-B14F-4D97-AF65-F5344CB8AC3E}">
        <p14:creationId xmlns:p14="http://schemas.microsoft.com/office/powerpoint/2010/main" val="3360656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2.3 </a:t>
            </a:r>
            <a:r>
              <a:rPr lang="zh-CN" altLang="en-US" dirty="0">
                <a:latin typeface="华文中宋" panose="02010600040101010101" pitchFamily="2" charset="-122"/>
                <a:ea typeface="华文中宋" panose="02010600040101010101" pitchFamily="2" charset="-122"/>
              </a:rPr>
              <a:t>系统修复</a:t>
            </a:r>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若系统不慎损坏，可以透过重装</a:t>
            </a:r>
            <a:r>
              <a:rPr lang="en-US" altLang="zh-CN" dirty="0">
                <a:latin typeface="华文中宋" panose="02010600040101010101" pitchFamily="2" charset="-122"/>
                <a:ea typeface="华文中宋" panose="02010600040101010101" pitchFamily="2" charset="-122"/>
              </a:rPr>
              <a:t>Grub</a:t>
            </a:r>
            <a:r>
              <a:rPr lang="zh-CN" altLang="en-US" dirty="0">
                <a:latin typeface="华文中宋" panose="02010600040101010101" pitchFamily="2" charset="-122"/>
                <a:ea typeface="华文中宋" panose="02010600040101010101" pitchFamily="2" charset="-122"/>
              </a:rPr>
              <a:t>恢复系统</a:t>
            </a:r>
          </a:p>
        </p:txBody>
      </p:sp>
      <p:pic>
        <p:nvPicPr>
          <p:cNvPr id="4" name="图片 3"/>
          <p:cNvPicPr>
            <a:picLocks noChangeAspect="1"/>
          </p:cNvPicPr>
          <p:nvPr/>
        </p:nvPicPr>
        <p:blipFill>
          <a:blip r:embed="rId2"/>
          <a:stretch>
            <a:fillRect/>
          </a:stretch>
        </p:blipFill>
        <p:spPr>
          <a:xfrm>
            <a:off x="1372190" y="3099182"/>
            <a:ext cx="9447619" cy="3047619"/>
          </a:xfrm>
          <a:prstGeom prst="rect">
            <a:avLst/>
          </a:prstGeom>
        </p:spPr>
      </p:pic>
    </p:spTree>
    <p:extLst>
      <p:ext uri="{BB962C8B-B14F-4D97-AF65-F5344CB8AC3E}">
        <p14:creationId xmlns:p14="http://schemas.microsoft.com/office/powerpoint/2010/main" val="3160864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重装</a:t>
            </a:r>
            <a:r>
              <a:rPr lang="en-US" altLang="zh-CN" dirty="0">
                <a:latin typeface="华文中宋" panose="02010600040101010101" pitchFamily="2" charset="-122"/>
                <a:ea typeface="华文中宋" panose="02010600040101010101" pitchFamily="2" charset="-122"/>
              </a:rPr>
              <a:t>Grub</a:t>
            </a:r>
            <a:endParaRPr lang="zh-CN" altLang="en-US" dirty="0"/>
          </a:p>
        </p:txBody>
      </p:sp>
      <p:pic>
        <p:nvPicPr>
          <p:cNvPr id="4" name="内容占位符 3"/>
          <p:cNvPicPr>
            <a:picLocks noGrp="1" noChangeAspect="1"/>
          </p:cNvPicPr>
          <p:nvPr>
            <p:ph idx="1"/>
          </p:nvPr>
        </p:nvPicPr>
        <p:blipFill>
          <a:blip r:embed="rId2"/>
          <a:stretch>
            <a:fillRect/>
          </a:stretch>
        </p:blipFill>
        <p:spPr>
          <a:xfrm>
            <a:off x="1140643" y="262673"/>
            <a:ext cx="10184010" cy="6317235"/>
          </a:xfrm>
          <a:prstGeom prst="rect">
            <a:avLst/>
          </a:prstGeom>
        </p:spPr>
      </p:pic>
    </p:spTree>
    <p:extLst>
      <p:ext uri="{BB962C8B-B14F-4D97-AF65-F5344CB8AC3E}">
        <p14:creationId xmlns:p14="http://schemas.microsoft.com/office/powerpoint/2010/main" val="51171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F0FCCF-A6C2-41CF-BB82-23E89AB3B340}"/>
              </a:ext>
            </a:extLst>
          </p:cNvPr>
          <p:cNvSpPr>
            <a:spLocks noGrp="1"/>
          </p:cNvSpPr>
          <p:nvPr>
            <p:ph type="title"/>
          </p:nvPr>
        </p:nvSpPr>
        <p:spPr/>
        <p:txBody>
          <a:bodyPr/>
          <a:lstStyle/>
          <a:p>
            <a:r>
              <a:rPr lang="en-US" altLang="zh-CN" dirty="0"/>
              <a:t>Linux</a:t>
            </a:r>
            <a:r>
              <a:rPr lang="zh-CN" altLang="en-US" dirty="0"/>
              <a:t>系统的启动过程</a:t>
            </a:r>
          </a:p>
        </p:txBody>
      </p:sp>
      <p:sp>
        <p:nvSpPr>
          <p:cNvPr id="3" name="内容占位符 2">
            <a:extLst>
              <a:ext uri="{FF2B5EF4-FFF2-40B4-BE49-F238E27FC236}">
                <a16:creationId xmlns:a16="http://schemas.microsoft.com/office/drawing/2014/main" id="{C47BD388-76F2-43B6-9263-5531461C6908}"/>
              </a:ext>
            </a:extLst>
          </p:cNvPr>
          <p:cNvSpPr>
            <a:spLocks noGrp="1"/>
          </p:cNvSpPr>
          <p:nvPr>
            <p:ph idx="1"/>
          </p:nvPr>
        </p:nvSpPr>
        <p:spPr/>
        <p:txBody>
          <a:bodyPr/>
          <a:lstStyle/>
          <a:p>
            <a:r>
              <a:rPr lang="en-US" altLang="zh-CN" dirty="0"/>
              <a:t>Linux</a:t>
            </a:r>
            <a:r>
              <a:rPr lang="zh-CN" altLang="en-US" dirty="0"/>
              <a:t>系统的启动过程：</a:t>
            </a:r>
          </a:p>
          <a:p>
            <a:r>
              <a:rPr lang="en-US" altLang="zh-CN" dirty="0"/>
              <a:t>BIOS</a:t>
            </a:r>
            <a:r>
              <a:rPr lang="zh-CN" altLang="en-US" dirty="0"/>
              <a:t>自检 </a:t>
            </a:r>
            <a:r>
              <a:rPr lang="en-US" altLang="zh-CN" dirty="0"/>
              <a:t>—&gt; grub</a:t>
            </a:r>
            <a:r>
              <a:rPr lang="zh-CN" altLang="en-US" dirty="0"/>
              <a:t>引导程序 </a:t>
            </a:r>
            <a:r>
              <a:rPr lang="en-US" altLang="zh-CN" dirty="0"/>
              <a:t>—&gt; </a:t>
            </a:r>
            <a:r>
              <a:rPr lang="zh-CN" altLang="en-US" dirty="0"/>
              <a:t>加载内核 </a:t>
            </a:r>
            <a:r>
              <a:rPr lang="en-US" altLang="zh-CN" dirty="0"/>
              <a:t>—&gt; </a:t>
            </a:r>
            <a:r>
              <a:rPr lang="zh-CN" altLang="en-US" dirty="0"/>
              <a:t>执行</a:t>
            </a:r>
            <a:r>
              <a:rPr lang="en-US" altLang="zh-CN" dirty="0" err="1"/>
              <a:t>init</a:t>
            </a:r>
            <a:r>
              <a:rPr lang="en-US" altLang="zh-CN" dirty="0"/>
              <a:t> —&gt; </a:t>
            </a:r>
            <a:r>
              <a:rPr lang="zh-CN" altLang="en-US" dirty="0"/>
              <a:t>启动</a:t>
            </a:r>
            <a:r>
              <a:rPr lang="en-US" altLang="zh-CN" dirty="0"/>
              <a:t>shell —&gt; login</a:t>
            </a:r>
            <a:r>
              <a:rPr lang="zh-CN" altLang="en-US" dirty="0"/>
              <a:t>登陆系统</a:t>
            </a:r>
          </a:p>
          <a:p>
            <a:endParaRPr lang="zh-CN" altLang="en-US" dirty="0"/>
          </a:p>
        </p:txBody>
      </p:sp>
    </p:spTree>
    <p:extLst>
      <p:ext uri="{BB962C8B-B14F-4D97-AF65-F5344CB8AC3E}">
        <p14:creationId xmlns:p14="http://schemas.microsoft.com/office/powerpoint/2010/main" val="213380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E7A0D3-BB3C-4A00-91A3-A9DCB1D910E1}"/>
              </a:ext>
            </a:extLst>
          </p:cNvPr>
          <p:cNvSpPr>
            <a:spLocks noGrp="1"/>
          </p:cNvSpPr>
          <p:nvPr>
            <p:ph type="title"/>
          </p:nvPr>
        </p:nvSpPr>
        <p:spPr>
          <a:xfrm>
            <a:off x="1295400" y="690432"/>
            <a:ext cx="9601200" cy="799003"/>
          </a:xfrm>
        </p:spPr>
        <p:txBody>
          <a:bodyPr/>
          <a:lstStyle/>
          <a:p>
            <a:r>
              <a:rPr lang="en-US" altLang="zh-CN" dirty="0"/>
              <a:t>BIOS</a:t>
            </a:r>
            <a:r>
              <a:rPr lang="zh-CN" altLang="en-US" dirty="0"/>
              <a:t>自检 和加载引导程序</a:t>
            </a:r>
          </a:p>
        </p:txBody>
      </p:sp>
      <p:sp>
        <p:nvSpPr>
          <p:cNvPr id="3" name="内容占位符 2">
            <a:extLst>
              <a:ext uri="{FF2B5EF4-FFF2-40B4-BE49-F238E27FC236}">
                <a16:creationId xmlns:a16="http://schemas.microsoft.com/office/drawing/2014/main" id="{EC7681F7-F5C8-4CF0-9421-AE62EA293461}"/>
              </a:ext>
            </a:extLst>
          </p:cNvPr>
          <p:cNvSpPr>
            <a:spLocks noGrp="1"/>
          </p:cNvSpPr>
          <p:nvPr>
            <p:ph idx="1"/>
          </p:nvPr>
        </p:nvSpPr>
        <p:spPr>
          <a:xfrm>
            <a:off x="977245" y="1621410"/>
            <a:ext cx="10237509" cy="4468305"/>
          </a:xfrm>
        </p:spPr>
        <p:txBody>
          <a:bodyPr/>
          <a:lstStyle/>
          <a:p>
            <a:pPr indent="304800" algn="just"/>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1</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 加载</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 BIOS</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计算机电源加电自检，首先加载基本输入输出系统（</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Basic Input Output System</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BIOS</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BIOS </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中包含硬件 </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CPU</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、内存、硬盘等相关信息，包含设备启动顺序信息、硬盘信息、内存信息、时钟信息、即插即用（</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Plug-and-Play</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PNP</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）特性等。加载完</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 BIOS </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信息，计算机将根据顺序进行启动。</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2</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 读取</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 MBR</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读取完</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 BIOS </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信息，计算机将会查找</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 BIOS </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所指定的硬盘</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 MBR </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引导扇区，将其内容复制到</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 0x7c00 </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地址所在的物理内存中。被复制到物理内存的内容是</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 Boot Loader</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，然后进行引导</a:t>
            </a:r>
            <a:endPar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endParaRPr>
          </a:p>
          <a:p>
            <a:pPr indent="304800" algn="just"/>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000" kern="100" dirty="0">
                <a:effectLst/>
                <a:latin typeface="宋体" panose="02010600030101010101" pitchFamily="2" charset="-122"/>
                <a:ea typeface="等线" panose="02010600030101010101" pitchFamily="2" charset="-122"/>
                <a:cs typeface="Times New Roman" panose="02020603050405020304" pitchFamily="18" charset="0"/>
              </a:rPr>
              <a:t>3</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 GRUB </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引导</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en-US" altLang="zh-CN" sz="2000" kern="100" dirty="0">
                <a:effectLst/>
                <a:latin typeface="宋体" panose="02010600030101010101" pitchFamily="2" charset="-122"/>
                <a:ea typeface="等线" panose="02010600030101010101" pitchFamily="2" charset="-122"/>
                <a:cs typeface="Times New Roman" panose="02020603050405020304" pitchFamily="18" charset="0"/>
              </a:rPr>
              <a:t>GRUB </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启动引导器是计算机启动过程中运行的第一个软件程序，当计算机读取内存中的</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GRUB </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配置信息后，会根据其配置信息来启动硬盘中不同的操作系统。</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65319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ECDFF-D283-4DFA-96C1-B7E8DF145882}"/>
              </a:ext>
            </a:extLst>
          </p:cNvPr>
          <p:cNvSpPr>
            <a:spLocks noGrp="1"/>
          </p:cNvSpPr>
          <p:nvPr>
            <p:ph type="title"/>
          </p:nvPr>
        </p:nvSpPr>
        <p:spPr>
          <a:xfrm>
            <a:off x="1295400" y="850689"/>
            <a:ext cx="9601200" cy="949831"/>
          </a:xfrm>
        </p:spPr>
        <p:txBody>
          <a:bodyPr/>
          <a:lstStyle/>
          <a:p>
            <a:r>
              <a:rPr lang="zh-CN" altLang="en-US" dirty="0"/>
              <a:t>加载</a:t>
            </a:r>
            <a:r>
              <a:rPr lang="en-US" altLang="zh-CN" dirty="0" err="1"/>
              <a:t>linux</a:t>
            </a:r>
            <a:r>
              <a:rPr lang="zh-CN" altLang="en-US" dirty="0"/>
              <a:t>内核</a:t>
            </a:r>
            <a:r>
              <a:rPr lang="en-US" altLang="zh-CN" dirty="0"/>
              <a:t>——</a:t>
            </a:r>
            <a:r>
              <a:rPr lang="zh-CN" altLang="en-US" dirty="0"/>
              <a:t>启动超级进程</a:t>
            </a:r>
            <a:r>
              <a:rPr lang="en-US" altLang="zh-CN" dirty="0" err="1"/>
              <a:t>init</a:t>
            </a:r>
            <a:endParaRPr lang="zh-CN" altLang="en-US" dirty="0"/>
          </a:p>
        </p:txBody>
      </p:sp>
      <p:sp>
        <p:nvSpPr>
          <p:cNvPr id="3" name="内容占位符 2">
            <a:extLst>
              <a:ext uri="{FF2B5EF4-FFF2-40B4-BE49-F238E27FC236}">
                <a16:creationId xmlns:a16="http://schemas.microsoft.com/office/drawing/2014/main" id="{7B1D0233-7E7C-4FE7-ADEF-D2F1B5F78FBA}"/>
              </a:ext>
            </a:extLst>
          </p:cNvPr>
          <p:cNvSpPr>
            <a:spLocks noGrp="1"/>
          </p:cNvSpPr>
          <p:nvPr>
            <p:ph idx="1"/>
          </p:nvPr>
        </p:nvSpPr>
        <p:spPr>
          <a:xfrm>
            <a:off x="1002776" y="2000758"/>
            <a:ext cx="10186447" cy="3843861"/>
          </a:xfrm>
        </p:spPr>
        <p:txBody>
          <a:bodyPr/>
          <a:lstStyle/>
          <a:p>
            <a:pPr indent="304800" algn="just"/>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4</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 加载</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 Kernel</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计算机读取内存映像，并进行解压缩操作，屏幕一般会输出</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“Uncompressing Linux”</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的提示，当解压缩内核完成后，屏幕输出</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“OK, booting the kernel”</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。系统将解压后的内核放置在内存之中，并调用</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 </a:t>
            </a:r>
            <a:r>
              <a:rPr lang="en-US" altLang="zh-CN" sz="2000" kern="100" dirty="0" err="1">
                <a:effectLst/>
                <a:latin typeface="等线" panose="02010600030101010101" pitchFamily="2" charset="-122"/>
                <a:ea typeface="宋体" panose="02010600030101010101" pitchFamily="2" charset="-122"/>
                <a:cs typeface="Times New Roman" panose="02020603050405020304" pitchFamily="18" charset="0"/>
              </a:rPr>
              <a:t>start_kernel</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函数来启动一系列的初始化函数并初始化各种设备，完成</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Linux </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核心环境的建立</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5</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 设定</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 </a:t>
            </a:r>
            <a:r>
              <a:rPr lang="en-US" altLang="zh-CN" sz="2000" kern="100" dirty="0" err="1">
                <a:effectLst/>
                <a:latin typeface="等线" panose="02010600030101010101" pitchFamily="2" charset="-122"/>
                <a:ea typeface="宋体" panose="02010600030101010101" pitchFamily="2" charset="-122"/>
                <a:cs typeface="Times New Roman" panose="02020603050405020304" pitchFamily="18" charset="0"/>
              </a:rPr>
              <a:t>Inittab</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 </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运行等级内核加载完毕，会启动</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 Linux </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操作系统第一个守护进程</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 </a:t>
            </a:r>
            <a:r>
              <a:rPr lang="en-US" altLang="zh-CN" sz="2000" kern="100" dirty="0" err="1">
                <a:effectLst/>
                <a:latin typeface="等线" panose="02010600030101010101" pitchFamily="2" charset="-122"/>
                <a:ea typeface="宋体" panose="02010600030101010101" pitchFamily="2" charset="-122"/>
                <a:cs typeface="Times New Roman" panose="02020603050405020304" pitchFamily="18" charset="0"/>
              </a:rPr>
              <a:t>init</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，然后通过该进程读取</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000" kern="100" dirty="0" err="1">
                <a:effectLst/>
                <a:latin typeface="等线" panose="02010600030101010101" pitchFamily="2" charset="-122"/>
                <a:ea typeface="宋体" panose="02010600030101010101" pitchFamily="2" charset="-122"/>
                <a:cs typeface="Times New Roman" panose="02020603050405020304" pitchFamily="18" charset="0"/>
              </a:rPr>
              <a:t>etc</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000" kern="100" dirty="0" err="1">
                <a:effectLst/>
                <a:latin typeface="等线" panose="02010600030101010101" pitchFamily="2" charset="-122"/>
                <a:ea typeface="宋体" panose="02010600030101010101" pitchFamily="2" charset="-122"/>
                <a:cs typeface="Times New Roman" panose="02020603050405020304" pitchFamily="18" charset="0"/>
              </a:rPr>
              <a:t>inittab</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文件，</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000" kern="100" dirty="0" err="1">
                <a:effectLst/>
                <a:latin typeface="等线" panose="02010600030101010101" pitchFamily="2" charset="-122"/>
                <a:ea typeface="宋体" panose="02010600030101010101" pitchFamily="2" charset="-122"/>
                <a:cs typeface="Times New Roman" panose="02020603050405020304" pitchFamily="18" charset="0"/>
              </a:rPr>
              <a:t>etc</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000" kern="100" dirty="0" err="1">
                <a:effectLst/>
                <a:latin typeface="等线" panose="02010600030101010101" pitchFamily="2" charset="-122"/>
                <a:ea typeface="宋体" panose="02010600030101010101" pitchFamily="2" charset="-122"/>
                <a:cs typeface="Times New Roman" panose="02020603050405020304" pitchFamily="18" charset="0"/>
              </a:rPr>
              <a:t>inittab</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文件的作用是设定</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 Linux </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的运行等级，</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Linux </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常见运行级别如下：</a:t>
            </a:r>
            <a:r>
              <a:rPr lang="en-US" altLang="zh-CN" sz="2000" kern="100" dirty="0">
                <a:solidFill>
                  <a:srgbClr val="FF0000"/>
                </a:solidFill>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0</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：关机模式；</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 1</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：单用户模式；</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 2</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：无网络支持的多用户模式；</a:t>
            </a:r>
            <a:r>
              <a:rPr lang="en-US" altLang="zh-CN" sz="2000" kern="100" dirty="0">
                <a:solidFill>
                  <a:srgbClr val="FF0000"/>
                </a:solidFill>
                <a:highlight>
                  <a:srgbClr val="FFFF00"/>
                </a:highlight>
                <a:latin typeface="等线" panose="02010600030101010101" pitchFamily="2" charset="-122"/>
                <a:ea typeface="宋体" panose="02010600030101010101" pitchFamily="2" charset="-122"/>
                <a:cs typeface="Times New Roman" panose="02020603050405020304" pitchFamily="18" charset="0"/>
              </a:rPr>
              <a:t> 3</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：字符界面多用户模式；</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 4</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：保留，未使用模式；</a:t>
            </a:r>
            <a:r>
              <a:rPr lang="en-US" altLang="zh-CN" sz="2000" kern="100" dirty="0">
                <a:solidFill>
                  <a:srgbClr val="FF0000"/>
                </a:solidFill>
                <a:highlight>
                  <a:srgbClr val="FFFF00"/>
                </a:highlight>
                <a:latin typeface="等线" panose="02010600030101010101" pitchFamily="2" charset="-122"/>
                <a:ea typeface="宋体" panose="02010600030101010101" pitchFamily="2" charset="-122"/>
                <a:cs typeface="Times New Roman" panose="02020603050405020304" pitchFamily="18" charset="0"/>
              </a:rPr>
              <a:t>5</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：图像界面多用户模式；</a:t>
            </a:r>
            <a:r>
              <a:rPr lang="en-US" altLang="zh-CN" sz="2000" kern="100" dirty="0">
                <a:effectLst/>
                <a:latin typeface="等线" panose="02010600030101010101" pitchFamily="2" charset="-122"/>
                <a:ea typeface="宋体" panose="02010600030101010101" pitchFamily="2" charset="-122"/>
                <a:cs typeface="Times New Roman" panose="02020603050405020304" pitchFamily="18" charset="0"/>
              </a:rPr>
              <a:t> </a:t>
            </a:r>
            <a:r>
              <a:rPr lang="en-US" altLang="zh-CN" sz="2000" kern="100" dirty="0">
                <a:solidFill>
                  <a:srgbClr val="FF0000"/>
                </a:solidFill>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6</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：重新引导系统，重启模式</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2000" dirty="0"/>
          </a:p>
        </p:txBody>
      </p:sp>
    </p:spTree>
    <p:extLst>
      <p:ext uri="{BB962C8B-B14F-4D97-AF65-F5344CB8AC3E}">
        <p14:creationId xmlns:p14="http://schemas.microsoft.com/office/powerpoint/2010/main" val="3221430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299A32-3172-46C0-863F-5350C63C7F13}"/>
              </a:ext>
            </a:extLst>
          </p:cNvPr>
          <p:cNvSpPr>
            <a:spLocks noGrp="1"/>
          </p:cNvSpPr>
          <p:nvPr>
            <p:ph type="title"/>
          </p:nvPr>
        </p:nvSpPr>
        <p:spPr>
          <a:xfrm>
            <a:off x="1365708" y="735292"/>
            <a:ext cx="9460584" cy="1112362"/>
          </a:xfrm>
        </p:spPr>
        <p:txBody>
          <a:bodyPr/>
          <a:lstStyle/>
          <a:p>
            <a:r>
              <a:rPr lang="zh-CN" altLang="en-US" sz="3600" dirty="0"/>
              <a:t>加载所选运行级别下的</a:t>
            </a:r>
            <a:br>
              <a:rPr lang="en-US" altLang="zh-CN" sz="3600" dirty="0"/>
            </a:br>
            <a:r>
              <a:rPr lang="zh-CN" altLang="en-US" sz="3600" dirty="0"/>
              <a:t>默认或设定的配置参数文件</a:t>
            </a:r>
          </a:p>
        </p:txBody>
      </p:sp>
      <p:sp>
        <p:nvSpPr>
          <p:cNvPr id="3" name="内容占位符 2">
            <a:extLst>
              <a:ext uri="{FF2B5EF4-FFF2-40B4-BE49-F238E27FC236}">
                <a16:creationId xmlns:a16="http://schemas.microsoft.com/office/drawing/2014/main" id="{18653EA0-73A6-4139-A291-306093929970}"/>
              </a:ext>
            </a:extLst>
          </p:cNvPr>
          <p:cNvSpPr>
            <a:spLocks noGrp="1"/>
          </p:cNvSpPr>
          <p:nvPr>
            <p:ph idx="1"/>
          </p:nvPr>
        </p:nvSpPr>
        <p:spPr>
          <a:xfrm>
            <a:off x="593889" y="1925867"/>
            <a:ext cx="10718275" cy="4097861"/>
          </a:xfrm>
        </p:spPr>
        <p:txBody>
          <a:bodyPr/>
          <a:lstStyle/>
          <a:p>
            <a:pPr indent="304800" algn="just"/>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6</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 加载</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 </a:t>
            </a:r>
            <a:r>
              <a:rPr lang="en-US" altLang="zh-CN" sz="2800" kern="100" dirty="0" err="1">
                <a:effectLst/>
                <a:latin typeface="等线" panose="02010600030101010101" pitchFamily="2" charset="-122"/>
                <a:ea typeface="宋体" panose="02010600030101010101" pitchFamily="2" charset="-122"/>
                <a:cs typeface="Times New Roman" panose="02020603050405020304" pitchFamily="18" charset="0"/>
              </a:rPr>
              <a:t>rc.sysinit</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读取完运行级别，</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Linux </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系统执行的第一个用户层文件</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800" kern="100" dirty="0" err="1">
                <a:effectLst/>
                <a:latin typeface="等线" panose="02010600030101010101" pitchFamily="2" charset="-122"/>
                <a:ea typeface="宋体" panose="02010600030101010101" pitchFamily="2" charset="-122"/>
                <a:cs typeface="Times New Roman" panose="02020603050405020304" pitchFamily="18" charset="0"/>
              </a:rPr>
              <a:t>etc</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800" kern="100" dirty="0" err="1">
                <a:effectLst/>
                <a:latin typeface="等线" panose="02010600030101010101" pitchFamily="2" charset="-122"/>
                <a:ea typeface="宋体" panose="02010600030101010101" pitchFamily="2" charset="-122"/>
                <a:cs typeface="Times New Roman" panose="02020603050405020304" pitchFamily="18" charset="0"/>
              </a:rPr>
              <a:t>rc.d</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800" kern="100" dirty="0" err="1">
                <a:effectLst/>
                <a:latin typeface="等线" panose="02010600030101010101" pitchFamily="2" charset="-122"/>
                <a:ea typeface="宋体" panose="02010600030101010101" pitchFamily="2" charset="-122"/>
                <a:cs typeface="Times New Roman" panose="02020603050405020304" pitchFamily="18" charset="0"/>
              </a:rPr>
              <a:t>rc.sysinit</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，该文件功能包括：设定</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 PATH </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运行变量、设定网络配置、启动</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 swap </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分区、设定</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/proc</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、系统函数、配置</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 </a:t>
            </a:r>
            <a:r>
              <a:rPr lang="en-US" altLang="zh-CN" sz="2800" kern="100" dirty="0" err="1">
                <a:effectLst/>
                <a:latin typeface="等线" panose="02010600030101010101" pitchFamily="2" charset="-122"/>
                <a:ea typeface="宋体" panose="02010600030101010101" pitchFamily="2" charset="-122"/>
                <a:cs typeface="Times New Roman" panose="02020603050405020304" pitchFamily="18" charset="0"/>
              </a:rPr>
              <a:t>Selinux</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等。</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7</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 加载内核模块</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读取</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800" kern="100" dirty="0" err="1">
                <a:effectLst/>
                <a:latin typeface="等线" panose="02010600030101010101" pitchFamily="2" charset="-122"/>
                <a:ea typeface="宋体" panose="02010600030101010101" pitchFamily="2" charset="-122"/>
                <a:cs typeface="Times New Roman" panose="02020603050405020304" pitchFamily="18" charset="0"/>
              </a:rPr>
              <a:t>etc</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800" kern="100" dirty="0" err="1">
                <a:effectLst/>
                <a:latin typeface="等线" panose="02010600030101010101" pitchFamily="2" charset="-122"/>
                <a:ea typeface="宋体" panose="02010600030101010101" pitchFamily="2" charset="-122"/>
                <a:cs typeface="Times New Roman" panose="02020603050405020304" pitchFamily="18" charset="0"/>
              </a:rPr>
              <a:t>modules.conf</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文件及</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800" kern="100" dirty="0" err="1">
                <a:effectLst/>
                <a:latin typeface="等线" panose="02010600030101010101" pitchFamily="2" charset="-122"/>
                <a:ea typeface="宋体" panose="02010600030101010101" pitchFamily="2" charset="-122"/>
                <a:cs typeface="Times New Roman" panose="02020603050405020304" pitchFamily="18" charset="0"/>
              </a:rPr>
              <a:t>etc</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800" kern="100" dirty="0" err="1">
                <a:effectLst/>
                <a:latin typeface="等线" panose="02010600030101010101" pitchFamily="2" charset="-122"/>
                <a:ea typeface="宋体" panose="02010600030101010101" pitchFamily="2" charset="-122"/>
                <a:cs typeface="Times New Roman" panose="02020603050405020304" pitchFamily="18" charset="0"/>
              </a:rPr>
              <a:t>modules.d</a:t>
            </a:r>
            <a:r>
              <a:rPr lang="en-US" altLang="zh-CN" sz="2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目录下的文件来加载系统内核模块。该模块文件，可以后期添加或者修改及删除。</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2800" dirty="0"/>
          </a:p>
        </p:txBody>
      </p:sp>
    </p:spTree>
    <p:extLst>
      <p:ext uri="{BB962C8B-B14F-4D97-AF65-F5344CB8AC3E}">
        <p14:creationId xmlns:p14="http://schemas.microsoft.com/office/powerpoint/2010/main" val="1890238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1C4396-EB8A-40B3-B590-7967C76F2476}"/>
              </a:ext>
            </a:extLst>
          </p:cNvPr>
          <p:cNvSpPr>
            <a:spLocks noGrp="1"/>
          </p:cNvSpPr>
          <p:nvPr>
            <p:ph type="title"/>
          </p:nvPr>
        </p:nvSpPr>
        <p:spPr>
          <a:xfrm>
            <a:off x="1295400" y="812981"/>
            <a:ext cx="9601200" cy="1044099"/>
          </a:xfrm>
        </p:spPr>
        <p:txBody>
          <a:bodyPr/>
          <a:lstStyle/>
          <a:p>
            <a:r>
              <a:rPr lang="zh-CN" altLang="en-US" sz="3600" dirty="0"/>
              <a:t>启动运行级别程序，执行用户设置的定制启动</a:t>
            </a:r>
          </a:p>
        </p:txBody>
      </p:sp>
      <p:sp>
        <p:nvSpPr>
          <p:cNvPr id="3" name="内容占位符 2">
            <a:extLst>
              <a:ext uri="{FF2B5EF4-FFF2-40B4-BE49-F238E27FC236}">
                <a16:creationId xmlns:a16="http://schemas.microsoft.com/office/drawing/2014/main" id="{5E9AD50D-253B-48DC-8AF4-5B4B0D06C71B}"/>
              </a:ext>
            </a:extLst>
          </p:cNvPr>
          <p:cNvSpPr>
            <a:spLocks noGrp="1"/>
          </p:cNvSpPr>
          <p:nvPr>
            <p:ph idx="1"/>
          </p:nvPr>
        </p:nvSpPr>
        <p:spPr>
          <a:xfrm>
            <a:off x="908900" y="1993768"/>
            <a:ext cx="10139314" cy="4265629"/>
          </a:xfrm>
        </p:spPr>
        <p:txBody>
          <a:bodyPr/>
          <a:lstStyle/>
          <a:p>
            <a:pPr indent="304800" algn="just"/>
            <a:r>
              <a:rPr lang="zh-CN" altLang="zh-CN" sz="22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200" kern="100" dirty="0">
                <a:effectLst/>
                <a:latin typeface="等线" panose="02010600030101010101" pitchFamily="2" charset="-122"/>
                <a:ea typeface="宋体" panose="02010600030101010101" pitchFamily="2" charset="-122"/>
                <a:cs typeface="Times New Roman" panose="02020603050405020304" pitchFamily="18" charset="0"/>
              </a:rPr>
              <a:t>8</a:t>
            </a:r>
            <a:r>
              <a:rPr lang="zh-CN" altLang="zh-CN" sz="2200" kern="100" dirty="0">
                <a:effectLst/>
                <a:latin typeface="等线" panose="02010600030101010101" pitchFamily="2" charset="-122"/>
                <a:ea typeface="宋体" panose="02010600030101010101" pitchFamily="2" charset="-122"/>
                <a:cs typeface="Times New Roman" panose="02020603050405020304" pitchFamily="18" charset="0"/>
              </a:rPr>
              <a:t>） 启动运行级别程序</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2200" dirty="0">
                <a:effectLst/>
                <a:ea typeface="宋体" panose="02010600030101010101" pitchFamily="2" charset="-122"/>
                <a:cs typeface="Times New Roman" panose="02020603050405020304" pitchFamily="18" charset="0"/>
              </a:rPr>
              <a:t>根据之前读取的运行级别，操作系统会运行</a:t>
            </a:r>
            <a:r>
              <a:rPr lang="en-US" altLang="zh-CN" sz="2200" dirty="0">
                <a:effectLst/>
                <a:ea typeface="宋体" panose="02010600030101010101" pitchFamily="2" charset="-122"/>
                <a:cs typeface="Times New Roman" panose="02020603050405020304" pitchFamily="18" charset="0"/>
              </a:rPr>
              <a:t> rc0.d </a:t>
            </a:r>
            <a:r>
              <a:rPr lang="zh-CN" altLang="zh-CN" sz="2200" dirty="0">
                <a:effectLst/>
                <a:ea typeface="宋体" panose="02010600030101010101" pitchFamily="2" charset="-122"/>
                <a:cs typeface="Times New Roman" panose="02020603050405020304" pitchFamily="18" charset="0"/>
              </a:rPr>
              <a:t>到</a:t>
            </a:r>
            <a:r>
              <a:rPr lang="en-US" altLang="zh-CN" sz="2200" dirty="0">
                <a:effectLst/>
                <a:ea typeface="宋体" panose="02010600030101010101" pitchFamily="2" charset="-122"/>
                <a:cs typeface="Times New Roman" panose="02020603050405020304" pitchFamily="18" charset="0"/>
              </a:rPr>
              <a:t> rc6.d </a:t>
            </a:r>
            <a:r>
              <a:rPr lang="zh-CN" altLang="zh-CN" sz="2200" dirty="0">
                <a:effectLst/>
                <a:ea typeface="宋体" panose="02010600030101010101" pitchFamily="2" charset="-122"/>
                <a:cs typeface="Times New Roman" panose="02020603050405020304" pitchFamily="18" charset="0"/>
              </a:rPr>
              <a:t>中的相应的脚本程序，来完成相应的初始化工作和启动相应的服务。其中以</a:t>
            </a:r>
            <a:r>
              <a:rPr lang="en-US" altLang="zh-CN" sz="2200" dirty="0">
                <a:effectLst/>
                <a:ea typeface="宋体" panose="02010600030101010101" pitchFamily="2" charset="-122"/>
                <a:cs typeface="Times New Roman" panose="02020603050405020304" pitchFamily="18" charset="0"/>
              </a:rPr>
              <a:t> S </a:t>
            </a:r>
            <a:r>
              <a:rPr lang="zh-CN" altLang="zh-CN" sz="2200" dirty="0">
                <a:effectLst/>
                <a:ea typeface="宋体" panose="02010600030101010101" pitchFamily="2" charset="-122"/>
                <a:cs typeface="Times New Roman" panose="02020603050405020304" pitchFamily="18" charset="0"/>
              </a:rPr>
              <a:t>开头表示系统即将启动的程序，如果以</a:t>
            </a:r>
            <a:r>
              <a:rPr lang="en-US" altLang="zh-CN" sz="2200" dirty="0">
                <a:effectLst/>
                <a:ea typeface="宋体" panose="02010600030101010101" pitchFamily="2" charset="-122"/>
                <a:cs typeface="Times New Roman" panose="02020603050405020304" pitchFamily="18" charset="0"/>
              </a:rPr>
              <a:t> K</a:t>
            </a:r>
            <a:r>
              <a:rPr lang="zh-CN" altLang="zh-CN" sz="2200" dirty="0">
                <a:effectLst/>
                <a:ea typeface="宋体" panose="02010600030101010101" pitchFamily="2" charset="-122"/>
                <a:cs typeface="Times New Roman" panose="02020603050405020304" pitchFamily="18" charset="0"/>
              </a:rPr>
              <a:t>开头，则代表停止该服务。</a:t>
            </a:r>
            <a:r>
              <a:rPr lang="en-US" altLang="zh-CN" sz="2200" dirty="0">
                <a:effectLst/>
                <a:ea typeface="宋体" panose="02010600030101010101" pitchFamily="2" charset="-122"/>
                <a:cs typeface="Times New Roman" panose="02020603050405020304" pitchFamily="18" charset="0"/>
              </a:rPr>
              <a:t>S </a:t>
            </a:r>
            <a:r>
              <a:rPr lang="zh-CN" altLang="zh-CN" sz="2200" dirty="0">
                <a:effectLst/>
                <a:ea typeface="宋体" panose="02010600030101010101" pitchFamily="2" charset="-122"/>
                <a:cs typeface="Times New Roman" panose="02020603050405020304" pitchFamily="18" charset="0"/>
              </a:rPr>
              <a:t>和</a:t>
            </a:r>
            <a:r>
              <a:rPr lang="en-US" altLang="zh-CN" sz="2200" dirty="0">
                <a:effectLst/>
                <a:ea typeface="宋体" panose="02010600030101010101" pitchFamily="2" charset="-122"/>
                <a:cs typeface="Times New Roman" panose="02020603050405020304" pitchFamily="18" charset="0"/>
              </a:rPr>
              <a:t> K </a:t>
            </a:r>
            <a:r>
              <a:rPr lang="zh-CN" altLang="zh-CN" sz="2200" dirty="0">
                <a:effectLst/>
                <a:ea typeface="宋体" panose="02010600030101010101" pitchFamily="2" charset="-122"/>
                <a:cs typeface="Times New Roman" panose="02020603050405020304" pitchFamily="18" charset="0"/>
              </a:rPr>
              <a:t>后紧跟的数字为启动顺序编号。</a:t>
            </a:r>
            <a:endParaRPr lang="zh-CN" altLang="en-US" sz="2200" dirty="0"/>
          </a:p>
          <a:p>
            <a:r>
              <a:rPr lang="zh-CN" altLang="zh-CN" sz="2200" dirty="0">
                <a:effectLst/>
                <a:ea typeface="宋体" panose="02010600030101010101" pitchFamily="2" charset="-122"/>
                <a:cs typeface="Times New Roman" panose="02020603050405020304" pitchFamily="18" charset="0"/>
              </a:rPr>
              <a:t>（</a:t>
            </a:r>
            <a:r>
              <a:rPr lang="en-US" altLang="zh-CN" sz="2200" dirty="0">
                <a:effectLst/>
                <a:ea typeface="宋体" panose="02010600030101010101" pitchFamily="2" charset="-122"/>
                <a:cs typeface="Times New Roman" panose="02020603050405020304" pitchFamily="18" charset="0"/>
              </a:rPr>
              <a:t>9</a:t>
            </a:r>
            <a:r>
              <a:rPr lang="zh-CN" altLang="zh-CN" sz="2200" dirty="0">
                <a:effectLst/>
                <a:ea typeface="宋体" panose="02010600030101010101" pitchFamily="2" charset="-122"/>
                <a:cs typeface="Times New Roman" panose="02020603050405020304" pitchFamily="18" charset="0"/>
              </a:rPr>
              <a:t>） 读取</a:t>
            </a:r>
            <a:r>
              <a:rPr lang="en-US" altLang="zh-CN" sz="2200" dirty="0">
                <a:effectLst/>
                <a:ea typeface="宋体" panose="02010600030101010101" pitchFamily="2" charset="-122"/>
                <a:cs typeface="Times New Roman" panose="02020603050405020304" pitchFamily="18" charset="0"/>
              </a:rPr>
              <a:t> </a:t>
            </a:r>
            <a:r>
              <a:rPr lang="en-US" altLang="zh-CN" sz="2200" dirty="0" err="1">
                <a:effectLst/>
                <a:ea typeface="宋体" panose="02010600030101010101" pitchFamily="2" charset="-122"/>
                <a:cs typeface="Times New Roman" panose="02020603050405020304" pitchFamily="18" charset="0"/>
              </a:rPr>
              <a:t>rc.local</a:t>
            </a:r>
            <a:r>
              <a:rPr lang="en-US" altLang="zh-CN" sz="2200" dirty="0">
                <a:effectLst/>
                <a:ea typeface="宋体" panose="02010600030101010101" pitchFamily="2" charset="-122"/>
                <a:cs typeface="Times New Roman" panose="02020603050405020304" pitchFamily="18" charset="0"/>
              </a:rPr>
              <a:t> </a:t>
            </a:r>
            <a:r>
              <a:rPr lang="zh-CN" altLang="zh-CN" sz="2200" dirty="0">
                <a:effectLst/>
                <a:ea typeface="宋体" panose="02010600030101010101" pitchFamily="2" charset="-122"/>
                <a:cs typeface="Times New Roman" panose="02020603050405020304" pitchFamily="18" charset="0"/>
              </a:rPr>
              <a:t>文件</a:t>
            </a:r>
            <a:endParaRPr lang="en-US" altLang="zh-CN" sz="2200" dirty="0">
              <a:effectLst/>
              <a:ea typeface="宋体" panose="02010600030101010101" pitchFamily="2" charset="-122"/>
              <a:cs typeface="Times New Roman" panose="02020603050405020304" pitchFamily="18" charset="0"/>
            </a:endParaRPr>
          </a:p>
          <a:p>
            <a:r>
              <a:rPr lang="zh-CN" altLang="zh-CN" sz="2200" dirty="0">
                <a:effectLst/>
                <a:ea typeface="宋体" panose="02010600030101010101" pitchFamily="2" charset="-122"/>
                <a:cs typeface="Times New Roman" panose="02020603050405020304" pitchFamily="18" charset="0"/>
              </a:rPr>
              <a:t>操作系统启动完相应服务之后，会读取执行</a:t>
            </a:r>
            <a:r>
              <a:rPr lang="en-US" altLang="zh-CN" sz="2200" dirty="0">
                <a:effectLst/>
                <a:ea typeface="宋体" panose="02010600030101010101" pitchFamily="2" charset="-122"/>
                <a:cs typeface="Times New Roman" panose="02020603050405020304" pitchFamily="18" charset="0"/>
              </a:rPr>
              <a:t>/</a:t>
            </a:r>
            <a:r>
              <a:rPr lang="en-US" altLang="zh-CN" sz="2200" dirty="0" err="1">
                <a:effectLst/>
                <a:ea typeface="宋体" panose="02010600030101010101" pitchFamily="2" charset="-122"/>
                <a:cs typeface="Times New Roman" panose="02020603050405020304" pitchFamily="18" charset="0"/>
              </a:rPr>
              <a:t>etc</a:t>
            </a:r>
            <a:r>
              <a:rPr lang="en-US" altLang="zh-CN" sz="2200" dirty="0">
                <a:effectLst/>
                <a:ea typeface="宋体" panose="02010600030101010101" pitchFamily="2" charset="-122"/>
                <a:cs typeface="Times New Roman" panose="02020603050405020304" pitchFamily="18" charset="0"/>
              </a:rPr>
              <a:t>/</a:t>
            </a:r>
            <a:r>
              <a:rPr lang="en-US" altLang="zh-CN" sz="2200" dirty="0" err="1">
                <a:effectLst/>
                <a:ea typeface="宋体" panose="02010600030101010101" pitchFamily="2" charset="-122"/>
                <a:cs typeface="Times New Roman" panose="02020603050405020304" pitchFamily="18" charset="0"/>
              </a:rPr>
              <a:t>rc.d</a:t>
            </a:r>
            <a:r>
              <a:rPr lang="en-US" altLang="zh-CN" sz="2200" dirty="0">
                <a:effectLst/>
                <a:ea typeface="宋体" panose="02010600030101010101" pitchFamily="2" charset="-122"/>
                <a:cs typeface="Times New Roman" panose="02020603050405020304" pitchFamily="18" charset="0"/>
              </a:rPr>
              <a:t>/</a:t>
            </a:r>
            <a:r>
              <a:rPr lang="en-US" altLang="zh-CN" sz="2200" dirty="0" err="1">
                <a:effectLst/>
                <a:ea typeface="宋体" panose="02010600030101010101" pitchFamily="2" charset="-122"/>
                <a:cs typeface="Times New Roman" panose="02020603050405020304" pitchFamily="18" charset="0"/>
              </a:rPr>
              <a:t>rc.local</a:t>
            </a:r>
            <a:r>
              <a:rPr lang="en-US" altLang="zh-CN" sz="2200" dirty="0">
                <a:effectLst/>
                <a:ea typeface="宋体" panose="02010600030101010101" pitchFamily="2" charset="-122"/>
                <a:cs typeface="Times New Roman" panose="02020603050405020304" pitchFamily="18" charset="0"/>
              </a:rPr>
              <a:t> </a:t>
            </a:r>
            <a:r>
              <a:rPr lang="zh-CN" altLang="zh-CN" sz="2200" dirty="0">
                <a:effectLst/>
                <a:ea typeface="宋体" panose="02010600030101010101" pitchFamily="2" charset="-122"/>
                <a:cs typeface="Times New Roman" panose="02020603050405020304" pitchFamily="18" charset="0"/>
              </a:rPr>
              <a:t>文件，可以将需要开机启动的任务加入到该文件末尾，系统会逐行执行并启动相应命令。</a:t>
            </a:r>
            <a:endParaRPr lang="en-US" altLang="zh-CN" sz="2200" dirty="0">
              <a:effectLst/>
              <a:ea typeface="宋体" panose="02010600030101010101" pitchFamily="2" charset="-122"/>
              <a:cs typeface="Times New Roman" panose="02020603050405020304" pitchFamily="18" charset="0"/>
            </a:endParaRPr>
          </a:p>
          <a:p>
            <a:r>
              <a:rPr lang="zh-CN" altLang="zh-CN" sz="22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2200" kern="100" dirty="0">
                <a:effectLst/>
                <a:latin typeface="等线" panose="02010600030101010101" pitchFamily="2" charset="-122"/>
                <a:ea typeface="宋体" panose="02010600030101010101" pitchFamily="2" charset="-122"/>
                <a:cs typeface="Times New Roman" panose="02020603050405020304" pitchFamily="18" charset="0"/>
              </a:rPr>
              <a:t>10</a:t>
            </a:r>
            <a:r>
              <a:rPr lang="zh-CN" altLang="zh-CN" sz="2200" kern="100" dirty="0">
                <a:effectLst/>
                <a:latin typeface="等线" panose="02010600030101010101" pitchFamily="2" charset="-122"/>
                <a:ea typeface="宋体" panose="02010600030101010101" pitchFamily="2" charset="-122"/>
                <a:cs typeface="Times New Roman" panose="02020603050405020304" pitchFamily="18" charset="0"/>
              </a:rPr>
              <a:t>） 执行</a:t>
            </a:r>
            <a:r>
              <a:rPr lang="en-US" altLang="zh-CN" sz="2200" kern="100" dirty="0">
                <a:effectLst/>
                <a:latin typeface="等线" panose="02010600030101010101" pitchFamily="2" charset="-122"/>
                <a:ea typeface="宋体" panose="02010600030101010101" pitchFamily="2" charset="-122"/>
                <a:cs typeface="Times New Roman" panose="02020603050405020304" pitchFamily="18" charset="0"/>
              </a:rPr>
              <a:t>/bin/login </a:t>
            </a:r>
            <a:r>
              <a:rPr lang="zh-CN" altLang="zh-CN" sz="2200" kern="100" dirty="0">
                <a:effectLst/>
                <a:latin typeface="等线" panose="02010600030101010101" pitchFamily="2" charset="-122"/>
                <a:ea typeface="宋体" panose="02010600030101010101" pitchFamily="2" charset="-122"/>
                <a:cs typeface="Times New Roman" panose="02020603050405020304" pitchFamily="18" charset="0"/>
              </a:rPr>
              <a:t>程序执行</a:t>
            </a:r>
            <a:r>
              <a:rPr lang="en-US" altLang="zh-CN" sz="2200" kern="100" dirty="0">
                <a:effectLst/>
                <a:latin typeface="等线" panose="02010600030101010101" pitchFamily="2" charset="-122"/>
                <a:ea typeface="宋体" panose="02010600030101010101" pitchFamily="2" charset="-122"/>
                <a:cs typeface="Times New Roman" panose="02020603050405020304" pitchFamily="18" charset="0"/>
              </a:rPr>
              <a:t>/bin/login </a:t>
            </a:r>
            <a:r>
              <a:rPr lang="zh-CN" altLang="zh-CN" sz="2200" kern="100" dirty="0">
                <a:effectLst/>
                <a:latin typeface="等线" panose="02010600030101010101" pitchFamily="2" charset="-122"/>
                <a:ea typeface="宋体" panose="02010600030101010101" pitchFamily="2" charset="-122"/>
                <a:cs typeface="Times New Roman" panose="02020603050405020304" pitchFamily="18" charset="0"/>
              </a:rPr>
              <a:t>程序，启动到系统登录界面，操作系统等待用户输入用户名和密码，即可登录到</a:t>
            </a:r>
            <a:r>
              <a:rPr lang="en-US" altLang="zh-CN" sz="2200" kern="100" dirty="0">
                <a:effectLst/>
                <a:latin typeface="等线" panose="02010600030101010101" pitchFamily="2" charset="-122"/>
                <a:ea typeface="宋体" panose="02010600030101010101" pitchFamily="2" charset="-122"/>
                <a:cs typeface="Times New Roman" panose="02020603050405020304" pitchFamily="18" charset="0"/>
              </a:rPr>
              <a:t> Shell </a:t>
            </a:r>
            <a:r>
              <a:rPr lang="zh-CN" altLang="zh-CN" sz="2200" kern="100" dirty="0">
                <a:effectLst/>
                <a:latin typeface="等线" panose="02010600030101010101" pitchFamily="2" charset="-122"/>
                <a:ea typeface="宋体" panose="02010600030101010101" pitchFamily="2" charset="-122"/>
                <a:cs typeface="Times New Roman" panose="02020603050405020304" pitchFamily="18" charset="0"/>
              </a:rPr>
              <a:t>终端，输入用户名、密码即可登录</a:t>
            </a:r>
            <a:r>
              <a:rPr lang="en-US" altLang="zh-CN" sz="2200" kern="100" dirty="0">
                <a:effectLst/>
                <a:latin typeface="等线" panose="02010600030101010101" pitchFamily="2" charset="-122"/>
                <a:ea typeface="宋体" panose="02010600030101010101" pitchFamily="2" charset="-122"/>
                <a:cs typeface="Times New Roman" panose="02020603050405020304" pitchFamily="18" charset="0"/>
              </a:rPr>
              <a:t> Linux </a:t>
            </a:r>
            <a:r>
              <a:rPr lang="zh-CN" altLang="zh-CN" sz="2200" kern="100" dirty="0">
                <a:effectLst/>
                <a:latin typeface="等线" panose="02010600030101010101" pitchFamily="2" charset="-122"/>
                <a:ea typeface="宋体" panose="02010600030101010101" pitchFamily="2" charset="-122"/>
                <a:cs typeface="Times New Roman" panose="02020603050405020304" pitchFamily="18" charset="0"/>
              </a:rPr>
              <a:t>操作系统，至此 </a:t>
            </a:r>
            <a:r>
              <a:rPr lang="en-US" altLang="zh-CN" sz="2200" kern="100" dirty="0">
                <a:effectLst/>
                <a:latin typeface="等线" panose="02010600030101010101" pitchFamily="2" charset="-122"/>
                <a:ea typeface="宋体" panose="02010600030101010101" pitchFamily="2" charset="-122"/>
                <a:cs typeface="Times New Roman" panose="02020603050405020304" pitchFamily="18" charset="0"/>
              </a:rPr>
              <a:t>Linux</a:t>
            </a:r>
            <a:r>
              <a:rPr lang="zh-CN" altLang="zh-CN" sz="2200" kern="100" dirty="0">
                <a:effectLst/>
                <a:latin typeface="等线" panose="02010600030101010101" pitchFamily="2" charset="-122"/>
                <a:ea typeface="宋体" panose="02010600030101010101" pitchFamily="2" charset="-122"/>
                <a:cs typeface="Times New Roman" panose="02020603050405020304" pitchFamily="18" charset="0"/>
              </a:rPr>
              <a:t>操作系统完整流程启动完毕</a:t>
            </a:r>
            <a:r>
              <a:rPr lang="zh-CN" altLang="en-US" sz="22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2200" dirty="0"/>
          </a:p>
        </p:txBody>
      </p:sp>
    </p:spTree>
    <p:extLst>
      <p:ext uri="{BB962C8B-B14F-4D97-AF65-F5344CB8AC3E}">
        <p14:creationId xmlns:p14="http://schemas.microsoft.com/office/powerpoint/2010/main" val="874029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kern="1800" dirty="0">
                <a:latin typeface="Times New Roman"/>
                <a:ea typeface="黑体"/>
              </a:rPr>
              <a:t>3. Linux</a:t>
            </a:r>
            <a:r>
              <a:rPr lang="zh-CN" altLang="en-US" kern="1800" dirty="0">
                <a:latin typeface="Times New Roman"/>
                <a:ea typeface="黑体"/>
              </a:rPr>
              <a:t>基本配置</a:t>
            </a:r>
            <a:endParaRPr lang="zh-CN" altLang="en-US" dirty="0"/>
          </a:p>
        </p:txBody>
      </p:sp>
      <p:sp>
        <p:nvSpPr>
          <p:cNvPr id="3" name="内容占位符 2"/>
          <p:cNvSpPr>
            <a:spLocks noGrp="1"/>
          </p:cNvSpPr>
          <p:nvPr>
            <p:ph idx="1"/>
          </p:nvPr>
        </p:nvSpPr>
        <p:spPr/>
        <p:txBody>
          <a:bodyPr/>
          <a:lstStyle/>
          <a:p>
            <a:pPr lvl="0"/>
            <a:r>
              <a:rPr lang="en-US" altLang="zh-CN" kern="1800" dirty="0">
                <a:latin typeface="Times New Roman"/>
                <a:ea typeface="黑体"/>
              </a:rPr>
              <a:t>Linux</a:t>
            </a:r>
            <a:r>
              <a:rPr lang="zh-CN" altLang="en-US" kern="1800" dirty="0">
                <a:latin typeface="Times New Roman"/>
                <a:ea typeface="黑体"/>
              </a:rPr>
              <a:t>的两类用户：超级用户</a:t>
            </a:r>
            <a:r>
              <a:rPr lang="en-US" altLang="zh-CN" kern="1800" dirty="0">
                <a:latin typeface="Times New Roman"/>
                <a:ea typeface="黑体"/>
              </a:rPr>
              <a:t>root</a:t>
            </a:r>
            <a:r>
              <a:rPr lang="zh-CN" altLang="en-US" kern="1800" dirty="0">
                <a:latin typeface="Times New Roman"/>
                <a:ea typeface="黑体"/>
              </a:rPr>
              <a:t>和普通用户</a:t>
            </a:r>
            <a:r>
              <a:rPr lang="en-US" altLang="zh-CN" kern="1800" dirty="0">
                <a:latin typeface="Times New Roman"/>
                <a:ea typeface="黑体"/>
              </a:rPr>
              <a:t>xxx</a:t>
            </a:r>
          </a:p>
          <a:p>
            <a:pPr lvl="0"/>
            <a:r>
              <a:rPr lang="zh-CN" altLang="en-US" kern="1800" dirty="0">
                <a:latin typeface="Times New Roman"/>
                <a:ea typeface="黑体"/>
              </a:rPr>
              <a:t>设置中文支持</a:t>
            </a:r>
            <a:endParaRPr lang="en-US" altLang="zh-CN" kern="1800" dirty="0">
              <a:latin typeface="Times New Roman"/>
              <a:ea typeface="黑体"/>
            </a:endParaRPr>
          </a:p>
          <a:p>
            <a:pPr lvl="0"/>
            <a:r>
              <a:rPr lang="zh-CN" altLang="en-US" kern="1800" dirty="0">
                <a:latin typeface="Times New Roman"/>
                <a:ea typeface="黑体"/>
              </a:rPr>
              <a:t>安装硬件驱动程序</a:t>
            </a:r>
            <a:endParaRPr lang="en-US" altLang="zh-CN" kern="1800" dirty="0">
              <a:latin typeface="Times New Roman"/>
              <a:ea typeface="黑体"/>
            </a:endParaRPr>
          </a:p>
          <a:p>
            <a:pPr lvl="0"/>
            <a:r>
              <a:rPr lang="zh-CN" altLang="en-US" kern="1800" dirty="0">
                <a:latin typeface="Times New Roman"/>
                <a:ea typeface="黑体"/>
              </a:rPr>
              <a:t>更新管理器</a:t>
            </a:r>
            <a:endParaRPr lang="en-US" altLang="zh-CN" kern="1800" dirty="0">
              <a:latin typeface="Times New Roman"/>
              <a:ea typeface="黑体"/>
            </a:endParaRPr>
          </a:p>
          <a:p>
            <a:pPr lvl="0"/>
            <a:r>
              <a:rPr lang="zh-CN" altLang="en-US" kern="1800" dirty="0">
                <a:latin typeface="Times New Roman"/>
                <a:ea typeface="黑体"/>
              </a:rPr>
              <a:t>编辑</a:t>
            </a:r>
            <a:r>
              <a:rPr lang="en-US" altLang="zh-CN" kern="1800" dirty="0">
                <a:latin typeface="Times New Roman"/>
                <a:ea typeface="黑体"/>
              </a:rPr>
              <a:t>Grub</a:t>
            </a:r>
            <a:r>
              <a:rPr lang="zh-CN" altLang="en-US" kern="1800" dirty="0">
                <a:latin typeface="Times New Roman"/>
                <a:ea typeface="黑体"/>
              </a:rPr>
              <a:t>的配置文件</a:t>
            </a:r>
          </a:p>
          <a:p>
            <a:endParaRPr lang="zh-CN" altLang="en-US" dirty="0"/>
          </a:p>
        </p:txBody>
      </p:sp>
      <p:pic>
        <p:nvPicPr>
          <p:cNvPr id="4" name="图片 3"/>
          <p:cNvPicPr>
            <a:picLocks noChangeAspect="1"/>
          </p:cNvPicPr>
          <p:nvPr/>
        </p:nvPicPr>
        <p:blipFill>
          <a:blip r:embed="rId2"/>
          <a:stretch>
            <a:fillRect/>
          </a:stretch>
        </p:blipFill>
        <p:spPr>
          <a:xfrm>
            <a:off x="4523874" y="3288631"/>
            <a:ext cx="7090610" cy="2858169"/>
          </a:xfrm>
          <a:prstGeom prst="rect">
            <a:avLst/>
          </a:prstGeom>
        </p:spPr>
      </p:pic>
    </p:spTree>
    <p:extLst>
      <p:ext uri="{BB962C8B-B14F-4D97-AF65-F5344CB8AC3E}">
        <p14:creationId xmlns:p14="http://schemas.microsoft.com/office/powerpoint/2010/main" val="2948789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Linux</a:t>
            </a:r>
            <a:r>
              <a:rPr lang="zh-CN" altLang="en-US" dirty="0"/>
              <a:t>的</a:t>
            </a:r>
            <a:r>
              <a:rPr lang="zh-CN" altLang="en-US" dirty="0">
                <a:solidFill>
                  <a:srgbClr val="FF0000"/>
                </a:solidFill>
              </a:rPr>
              <a:t>两类</a:t>
            </a:r>
            <a:r>
              <a:rPr lang="zh-CN" altLang="en-US" dirty="0"/>
              <a:t>用户</a:t>
            </a:r>
          </a:p>
        </p:txBody>
      </p:sp>
      <p:sp>
        <p:nvSpPr>
          <p:cNvPr id="3" name="内容占位符 2"/>
          <p:cNvSpPr>
            <a:spLocks noGrp="1"/>
          </p:cNvSpPr>
          <p:nvPr>
            <p:ph idx="1"/>
          </p:nvPr>
        </p:nvSpPr>
        <p:spPr>
          <a:xfrm>
            <a:off x="1295400" y="2557463"/>
            <a:ext cx="9601200" cy="3586663"/>
          </a:xfrm>
        </p:spPr>
        <p:txBody>
          <a:bodyPr/>
          <a:lstStyle/>
          <a:p>
            <a:pPr lvl="0"/>
            <a:r>
              <a:rPr lang="zh-CN" altLang="en-US" dirty="0">
                <a:highlight>
                  <a:srgbClr val="FFFF00"/>
                </a:highlight>
              </a:rPr>
              <a:t>超级用户</a:t>
            </a:r>
            <a:r>
              <a:rPr lang="en-US" altLang="zh-CN" dirty="0">
                <a:highlight>
                  <a:srgbClr val="FFFF00"/>
                </a:highlight>
              </a:rPr>
              <a:t>root</a:t>
            </a:r>
            <a:r>
              <a:rPr lang="zh-CN" altLang="en-US" dirty="0"/>
              <a:t>：</a:t>
            </a:r>
            <a:r>
              <a:rPr lang="en-US" altLang="zh-CN" kern="1800" dirty="0" err="1">
                <a:latin typeface="Times New Roman"/>
                <a:ea typeface="黑体"/>
              </a:rPr>
              <a:t>linux</a:t>
            </a:r>
            <a:r>
              <a:rPr lang="zh-CN" altLang="en-US" kern="1800" dirty="0">
                <a:latin typeface="Times New Roman"/>
                <a:ea typeface="黑体"/>
              </a:rPr>
              <a:t>的超级用户</a:t>
            </a:r>
            <a:r>
              <a:rPr lang="en-US" altLang="zh-CN" kern="1800" dirty="0">
                <a:latin typeface="Times New Roman"/>
                <a:ea typeface="黑体"/>
              </a:rPr>
              <a:t>root</a:t>
            </a:r>
            <a:r>
              <a:rPr lang="zh-CN" altLang="en-US" kern="1800" dirty="0">
                <a:latin typeface="Times New Roman"/>
                <a:ea typeface="黑体"/>
              </a:rPr>
              <a:t>相当于</a:t>
            </a:r>
            <a:r>
              <a:rPr lang="en-US" altLang="zh-CN" kern="1800" dirty="0">
                <a:latin typeface="Times New Roman"/>
                <a:ea typeface="黑体"/>
              </a:rPr>
              <a:t>windows</a:t>
            </a:r>
            <a:r>
              <a:rPr lang="zh-CN" altLang="en-US" kern="1800" dirty="0">
                <a:latin typeface="Times New Roman"/>
                <a:ea typeface="黑体"/>
              </a:rPr>
              <a:t>的</a:t>
            </a:r>
            <a:r>
              <a:rPr lang="en-US" altLang="zh-CN" kern="1800" dirty="0" err="1">
                <a:latin typeface="Times New Roman"/>
                <a:ea typeface="黑体"/>
              </a:rPr>
              <a:t>administrtor</a:t>
            </a:r>
            <a:r>
              <a:rPr lang="zh-CN" altLang="en-US" kern="1800" dirty="0">
                <a:latin typeface="Times New Roman"/>
                <a:ea typeface="黑体"/>
              </a:rPr>
              <a:t>，可做任何事；尤其</a:t>
            </a:r>
            <a:r>
              <a:rPr lang="zh-CN" altLang="en-US" dirty="0"/>
              <a:t>可以改变普通用户的权限；有些</a:t>
            </a:r>
            <a:r>
              <a:rPr lang="en-US" altLang="zh-CN" dirty="0"/>
              <a:t>shell</a:t>
            </a:r>
            <a:r>
              <a:rPr lang="zh-CN" altLang="en-US" dirty="0"/>
              <a:t>命令只能</a:t>
            </a:r>
            <a:r>
              <a:rPr lang="en-US" altLang="zh-CN" dirty="0"/>
              <a:t>root</a:t>
            </a:r>
            <a:r>
              <a:rPr lang="zh-CN" altLang="en-US" dirty="0"/>
              <a:t>用户使用（即拥有专有命令）</a:t>
            </a:r>
            <a:endParaRPr lang="en-US" altLang="zh-CN" kern="1800" dirty="0">
              <a:latin typeface="Times New Roman"/>
              <a:ea typeface="黑体"/>
            </a:endParaRPr>
          </a:p>
          <a:p>
            <a:pPr lvl="0"/>
            <a:r>
              <a:rPr lang="en-US" altLang="zh-CN" kern="1800" dirty="0" err="1">
                <a:latin typeface="Times New Roman"/>
                <a:ea typeface="黑体"/>
              </a:rPr>
              <a:t>Debian</a:t>
            </a:r>
            <a:r>
              <a:rPr lang="zh-CN" altLang="en-US" kern="1800" dirty="0">
                <a:latin typeface="Times New Roman"/>
                <a:ea typeface="黑体"/>
              </a:rPr>
              <a:t>和</a:t>
            </a:r>
            <a:r>
              <a:rPr lang="en-US" altLang="zh-CN" kern="1800" dirty="0">
                <a:latin typeface="Times New Roman"/>
                <a:ea typeface="黑体"/>
              </a:rPr>
              <a:t>Ubuntu</a:t>
            </a:r>
            <a:r>
              <a:rPr lang="zh-CN" altLang="en-US" kern="1800" dirty="0">
                <a:latin typeface="Times New Roman"/>
                <a:ea typeface="黑体"/>
              </a:rPr>
              <a:t>的</a:t>
            </a:r>
            <a:r>
              <a:rPr lang="en-US" altLang="zh-CN" kern="1800" dirty="0">
                <a:latin typeface="Times New Roman"/>
                <a:ea typeface="黑体"/>
              </a:rPr>
              <a:t>root</a:t>
            </a:r>
            <a:r>
              <a:rPr lang="zh-CN" altLang="en-US" kern="1800" dirty="0">
                <a:latin typeface="Times New Roman"/>
                <a:ea typeface="黑体"/>
              </a:rPr>
              <a:t>用户由普通用户</a:t>
            </a:r>
            <a:r>
              <a:rPr lang="en-US" altLang="zh-CN" kern="1800" dirty="0" err="1">
                <a:latin typeface="Times New Roman"/>
                <a:ea typeface="黑体"/>
              </a:rPr>
              <a:t>sudo</a:t>
            </a:r>
            <a:r>
              <a:rPr lang="zh-CN" altLang="en-US" kern="1800" dirty="0">
                <a:latin typeface="Times New Roman"/>
                <a:ea typeface="黑体"/>
              </a:rPr>
              <a:t>提升</a:t>
            </a:r>
            <a:endParaRPr lang="en-US" altLang="zh-CN" kern="1800" dirty="0">
              <a:latin typeface="Times New Roman"/>
              <a:ea typeface="黑体"/>
            </a:endParaRPr>
          </a:p>
          <a:p>
            <a:endParaRPr lang="en-US" altLang="zh-CN" dirty="0"/>
          </a:p>
          <a:p>
            <a:pPr lvl="0"/>
            <a:r>
              <a:rPr lang="zh-CN" altLang="en-US" dirty="0">
                <a:highlight>
                  <a:srgbClr val="FFFF00"/>
                </a:highlight>
              </a:rPr>
              <a:t>普通用户</a:t>
            </a:r>
            <a:r>
              <a:rPr lang="en-US" altLang="zh-CN" dirty="0">
                <a:highlight>
                  <a:srgbClr val="FFFF00"/>
                </a:highlight>
              </a:rPr>
              <a:t>xxx</a:t>
            </a:r>
            <a:r>
              <a:rPr lang="zh-CN" altLang="en-US" dirty="0"/>
              <a:t>：</a:t>
            </a:r>
            <a:r>
              <a:rPr lang="zh-CN" altLang="en-US" kern="1800" dirty="0">
                <a:latin typeface="Times New Roman"/>
                <a:ea typeface="黑体"/>
              </a:rPr>
              <a:t>普通用户只能对分配给自己的资源操作，只能使用</a:t>
            </a:r>
            <a:r>
              <a:rPr lang="en-US" altLang="zh-CN" kern="1800" dirty="0">
                <a:latin typeface="Times New Roman"/>
                <a:ea typeface="黑体"/>
              </a:rPr>
              <a:t>shell</a:t>
            </a:r>
            <a:r>
              <a:rPr lang="zh-CN" altLang="en-US" kern="1800" dirty="0">
                <a:latin typeface="Times New Roman"/>
                <a:ea typeface="黑体"/>
              </a:rPr>
              <a:t>公共命令，但普通用户可以使用</a:t>
            </a:r>
            <a:r>
              <a:rPr lang="en-US" altLang="zh-CN" kern="1800" dirty="0" err="1">
                <a:latin typeface="Times New Roman"/>
                <a:ea typeface="黑体"/>
              </a:rPr>
              <a:t>sudo</a:t>
            </a:r>
            <a:r>
              <a:rPr lang="zh-CN" altLang="en-US" kern="1800" dirty="0">
                <a:latin typeface="Times New Roman"/>
                <a:ea typeface="黑体"/>
              </a:rPr>
              <a:t>提升自己的权限，从而可以使用一些专有命令和有限超级权限</a:t>
            </a:r>
            <a:endParaRPr lang="zh-CN" altLang="en-US" dirty="0"/>
          </a:p>
        </p:txBody>
      </p:sp>
    </p:spTree>
    <p:extLst>
      <p:ext uri="{BB962C8B-B14F-4D97-AF65-F5344CB8AC3E}">
        <p14:creationId xmlns:p14="http://schemas.microsoft.com/office/powerpoint/2010/main" val="718069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p:cNvSpPr>
            <a:spLocks noGrp="1"/>
          </p:cNvSpPr>
          <p:nvPr>
            <p:ph type="title"/>
          </p:nvPr>
        </p:nvSpPr>
        <p:spPr/>
        <p:txBody>
          <a:bodyPr/>
          <a:lstStyle/>
          <a:p>
            <a:pPr eaLnBrk="1" hangingPunct="1"/>
            <a:r>
              <a:rPr lang="zh-CN" altLang="en-US" dirty="0">
                <a:ln>
                  <a:noFill/>
                </a:ln>
                <a:cs typeface="方正舒体"/>
              </a:rPr>
              <a:t>几个重要概念</a:t>
            </a:r>
          </a:p>
        </p:txBody>
      </p:sp>
      <p:sp>
        <p:nvSpPr>
          <p:cNvPr id="3" name="内容占位符 2"/>
          <p:cNvSpPr>
            <a:spLocks noGrp="1"/>
          </p:cNvSpPr>
          <p:nvPr>
            <p:ph idx="1"/>
          </p:nvPr>
        </p:nvSpPr>
        <p:spPr>
          <a:xfrm>
            <a:off x="1295400" y="2428875"/>
            <a:ext cx="9601200" cy="3736975"/>
          </a:xfrm>
        </p:spPr>
        <p:txBody>
          <a:bodyPr rtlCol="0">
            <a:normAutofit fontScale="95000"/>
          </a:bodyPr>
          <a:lstStyle/>
          <a:p>
            <a:pPr eaLnBrk="1" fontAlgn="auto" hangingPunct="1">
              <a:buFont typeface="Arial" panose="020B0604020202020204"/>
              <a:buChar char="•"/>
              <a:defRPr/>
            </a:pPr>
            <a:r>
              <a:rPr lang="en-US" altLang="zh-CN" b="1" dirty="0">
                <a:solidFill>
                  <a:schemeClr val="tx1">
                    <a:lumMod val="85000"/>
                    <a:lumOff val="15000"/>
                  </a:schemeClr>
                </a:solidFill>
                <a:latin typeface="宋体" panose="02010600030101010101" pitchFamily="2" charset="-122"/>
                <a:ea typeface="宋体" panose="02010600030101010101" pitchFamily="2" charset="-122"/>
                <a:sym typeface="+mn-ea"/>
              </a:rPr>
              <a:t>Unix</a:t>
            </a:r>
            <a:r>
              <a:rPr lang="zh-CN" altLang="en-US" b="1" dirty="0">
                <a:solidFill>
                  <a:schemeClr val="tx1">
                    <a:lumMod val="85000"/>
                    <a:lumOff val="15000"/>
                  </a:schemeClr>
                </a:solidFill>
                <a:latin typeface="宋体" panose="02010600030101010101" pitchFamily="2" charset="-122"/>
                <a:ea typeface="宋体" panose="02010600030101010101" pitchFamily="2" charset="-122"/>
                <a:sym typeface="+mn-ea"/>
              </a:rPr>
              <a:t>和</a:t>
            </a:r>
            <a:r>
              <a:rPr lang="en-US" altLang="zh-CN" b="1" dirty="0">
                <a:solidFill>
                  <a:schemeClr val="tx1">
                    <a:lumMod val="85000"/>
                    <a:lumOff val="15000"/>
                  </a:schemeClr>
                </a:solidFill>
                <a:latin typeface="宋体" panose="02010600030101010101" pitchFamily="2" charset="-122"/>
                <a:ea typeface="宋体" panose="02010600030101010101" pitchFamily="2" charset="-122"/>
                <a:sym typeface="+mn-ea"/>
              </a:rPr>
              <a:t>Linux</a:t>
            </a:r>
          </a:p>
          <a:p>
            <a:pPr eaLnBrk="1" fontAlgn="auto" hangingPunct="1">
              <a:buFont typeface="Arial" panose="020B0604020202020204"/>
              <a:buChar char="•"/>
              <a:defRPr/>
            </a:pPr>
            <a:r>
              <a:rPr lang="en-US" altLang="zh-CN" dirty="0">
                <a:solidFill>
                  <a:schemeClr val="tx1">
                    <a:lumMod val="85000"/>
                    <a:lumOff val="15000"/>
                  </a:schemeClr>
                </a:solidFill>
                <a:latin typeface="宋体" panose="02010600030101010101" pitchFamily="2" charset="-122"/>
                <a:ea typeface="宋体" panose="02010600030101010101" pitchFamily="2" charset="-122"/>
                <a:sym typeface="+mn-ea"/>
              </a:rPr>
              <a:t>Unix</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rPr>
              <a:t>是</a:t>
            </a:r>
            <a:r>
              <a:rPr lang="en-US" altLang="zh-CN" dirty="0">
                <a:solidFill>
                  <a:schemeClr val="tx1">
                    <a:lumMod val="85000"/>
                    <a:lumOff val="15000"/>
                  </a:schemeClr>
                </a:solidFill>
                <a:latin typeface="宋体" panose="02010600030101010101" pitchFamily="2" charset="-122"/>
                <a:ea typeface="宋体" panose="02010600030101010101" pitchFamily="2" charset="-122"/>
                <a:sym typeface="+mn-ea"/>
              </a:rPr>
              <a:t>Linux</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rPr>
              <a:t>的起源和母版。</a:t>
            </a:r>
            <a:endParaRPr lang="en-US" altLang="zh-CN" dirty="0">
              <a:solidFill>
                <a:schemeClr val="tx1">
                  <a:lumMod val="85000"/>
                  <a:lumOff val="15000"/>
                </a:schemeClr>
              </a:solidFill>
              <a:latin typeface="宋体" panose="02010600030101010101" pitchFamily="2" charset="-122"/>
              <a:ea typeface="宋体" panose="02010600030101010101" pitchFamily="2" charset="-122"/>
            </a:endParaRPr>
          </a:p>
          <a:p>
            <a:pPr eaLnBrk="1" fontAlgn="auto" hangingPunct="1">
              <a:buFont typeface="Arial" panose="020B0604020202020204"/>
              <a:buChar char="•"/>
              <a:defRPr/>
            </a:pPr>
            <a:r>
              <a:rPr lang="en-US" altLang="zh-CN" dirty="0">
                <a:solidFill>
                  <a:schemeClr val="tx1">
                    <a:lumMod val="85000"/>
                    <a:lumOff val="15000"/>
                  </a:schemeClr>
                </a:solidFill>
                <a:latin typeface="宋体" panose="02010600030101010101" pitchFamily="2" charset="-122"/>
                <a:ea typeface="宋体" panose="02010600030101010101" pitchFamily="2" charset="-122"/>
                <a:sym typeface="+mn-ea"/>
              </a:rPr>
              <a:t>Linux</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rPr>
              <a:t>是</a:t>
            </a:r>
            <a:r>
              <a:rPr lang="en-US" altLang="zh-CN" dirty="0">
                <a:solidFill>
                  <a:schemeClr val="tx1">
                    <a:lumMod val="85000"/>
                    <a:lumOff val="15000"/>
                  </a:schemeClr>
                </a:solidFill>
                <a:latin typeface="宋体" panose="02010600030101010101" pitchFamily="2" charset="-122"/>
                <a:ea typeface="宋体" panose="02010600030101010101" pitchFamily="2" charset="-122"/>
                <a:sym typeface="+mn-ea"/>
              </a:rPr>
              <a:t>Unix</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rPr>
              <a:t>基础之上的各种变种，可以是裁剪的，也可以是扩充的</a:t>
            </a:r>
            <a:r>
              <a:rPr lang="en-US" altLang="zh-CN" dirty="0">
                <a:solidFill>
                  <a:schemeClr val="tx1">
                    <a:lumMod val="85000"/>
                    <a:lumOff val="15000"/>
                  </a:schemeClr>
                </a:solidFill>
                <a:latin typeface="宋体" panose="02010600030101010101" pitchFamily="2" charset="-122"/>
                <a:ea typeface="宋体" panose="02010600030101010101" pitchFamily="2" charset="-122"/>
                <a:sym typeface="+mn-ea"/>
              </a:rPr>
              <a:t> </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rPr>
              <a:t>。</a:t>
            </a:r>
            <a:endParaRPr lang="en-US" altLang="zh-CN" dirty="0">
              <a:solidFill>
                <a:schemeClr val="tx1">
                  <a:lumMod val="85000"/>
                  <a:lumOff val="15000"/>
                </a:schemeClr>
              </a:solidFill>
              <a:latin typeface="宋体" panose="02010600030101010101" pitchFamily="2" charset="-122"/>
              <a:ea typeface="宋体" panose="02010600030101010101" pitchFamily="2" charset="-122"/>
            </a:endParaRPr>
          </a:p>
          <a:p>
            <a:pPr eaLnBrk="1" fontAlgn="auto" hangingPunct="1">
              <a:buFont typeface="Arial" panose="020B0604020202020204"/>
              <a:buChar char="•"/>
              <a:defRPr/>
            </a:pPr>
            <a:r>
              <a:rPr lang="en-US" altLang="zh-CN" b="1" dirty="0">
                <a:solidFill>
                  <a:schemeClr val="tx1">
                    <a:lumMod val="85000"/>
                    <a:lumOff val="15000"/>
                  </a:schemeClr>
                </a:solidFill>
                <a:latin typeface="宋体" panose="02010600030101010101" pitchFamily="2" charset="-122"/>
                <a:ea typeface="宋体" panose="02010600030101010101" pitchFamily="2" charset="-122"/>
                <a:sym typeface="+mn-ea"/>
              </a:rPr>
              <a:t>Linux</a:t>
            </a:r>
            <a:r>
              <a:rPr lang="zh-CN" altLang="en-US" b="1" dirty="0">
                <a:solidFill>
                  <a:schemeClr val="tx1">
                    <a:lumMod val="85000"/>
                    <a:lumOff val="15000"/>
                  </a:schemeClr>
                </a:solidFill>
                <a:latin typeface="宋体" panose="02010600030101010101" pitchFamily="2" charset="-122"/>
                <a:ea typeface="宋体" panose="02010600030101010101" pitchFamily="2" charset="-122"/>
                <a:sym typeface="+mn-ea"/>
              </a:rPr>
              <a:t>系统和</a:t>
            </a:r>
            <a:r>
              <a:rPr lang="en-US" altLang="zh-CN" b="1" dirty="0">
                <a:solidFill>
                  <a:schemeClr val="tx1">
                    <a:lumMod val="85000"/>
                    <a:lumOff val="15000"/>
                  </a:schemeClr>
                </a:solidFill>
                <a:latin typeface="宋体" panose="02010600030101010101" pitchFamily="2" charset="-122"/>
                <a:ea typeface="宋体" panose="02010600030101010101" pitchFamily="2" charset="-122"/>
                <a:sym typeface="+mn-ea"/>
              </a:rPr>
              <a:t>Linux</a:t>
            </a:r>
            <a:r>
              <a:rPr lang="zh-CN" altLang="en-US" b="1" dirty="0">
                <a:solidFill>
                  <a:schemeClr val="tx1">
                    <a:lumMod val="85000"/>
                    <a:lumOff val="15000"/>
                  </a:schemeClr>
                </a:solidFill>
                <a:latin typeface="宋体" panose="02010600030101010101" pitchFamily="2" charset="-122"/>
                <a:ea typeface="宋体" panose="02010600030101010101" pitchFamily="2" charset="-122"/>
                <a:sym typeface="+mn-ea"/>
              </a:rPr>
              <a:t>操作系统</a:t>
            </a:r>
            <a:endParaRPr lang="en-US" altLang="zh-CN" b="1" dirty="0">
              <a:solidFill>
                <a:schemeClr val="tx1">
                  <a:lumMod val="85000"/>
                  <a:lumOff val="15000"/>
                </a:schemeClr>
              </a:solidFill>
              <a:latin typeface="宋体" panose="02010600030101010101" pitchFamily="2" charset="-122"/>
              <a:ea typeface="宋体" panose="02010600030101010101" pitchFamily="2" charset="-122"/>
              <a:sym typeface="+mn-ea"/>
            </a:endParaRPr>
          </a:p>
          <a:p>
            <a:pPr eaLnBrk="1" fontAlgn="auto" hangingPunct="1">
              <a:buFont typeface="Arial" panose="020B0604020202020204"/>
              <a:buChar char="•"/>
              <a:defRPr/>
            </a:pPr>
            <a:r>
              <a:rPr lang="en-US" altLang="zh-CN" dirty="0">
                <a:solidFill>
                  <a:schemeClr val="tx1">
                    <a:lumMod val="85000"/>
                    <a:lumOff val="15000"/>
                  </a:schemeClr>
                </a:solidFill>
                <a:latin typeface="宋体" panose="02010600030101010101" pitchFamily="2" charset="-122"/>
                <a:ea typeface="宋体" panose="02010600030101010101" pitchFamily="2" charset="-122"/>
                <a:sym typeface="+mn-ea"/>
              </a:rPr>
              <a:t>Linux</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rPr>
              <a:t>系统是指一切采用了</a:t>
            </a:r>
            <a:r>
              <a:rPr lang="en-US" altLang="zh-CN" dirty="0">
                <a:solidFill>
                  <a:schemeClr val="tx1">
                    <a:lumMod val="85000"/>
                    <a:lumOff val="15000"/>
                  </a:schemeClr>
                </a:solidFill>
                <a:latin typeface="宋体" panose="02010600030101010101" pitchFamily="2" charset="-122"/>
                <a:ea typeface="宋体" panose="02010600030101010101" pitchFamily="2" charset="-122"/>
                <a:sym typeface="+mn-ea"/>
              </a:rPr>
              <a:t>Linux</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rPr>
              <a:t>内核的各种</a:t>
            </a:r>
            <a:r>
              <a:rPr lang="zh-CN" altLang="en-US" dirty="0">
                <a:solidFill>
                  <a:schemeClr val="tx1">
                    <a:lumMod val="85000"/>
                    <a:lumOff val="15000"/>
                  </a:schemeClr>
                </a:solidFill>
                <a:highlight>
                  <a:srgbClr val="FFFF00"/>
                </a:highlight>
                <a:latin typeface="宋体" panose="02010600030101010101" pitchFamily="2" charset="-122"/>
                <a:ea typeface="宋体" panose="02010600030101010101" pitchFamily="2" charset="-122"/>
                <a:sym typeface="+mn-ea"/>
              </a:rPr>
              <a:t>应用</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rPr>
              <a:t>系统。</a:t>
            </a:r>
            <a:r>
              <a:rPr lang="en-US" altLang="zh-CN" dirty="0">
                <a:solidFill>
                  <a:schemeClr val="tx1">
                    <a:lumMod val="85000"/>
                    <a:lumOff val="15000"/>
                  </a:schemeClr>
                </a:solidFill>
                <a:latin typeface="宋体" panose="02010600030101010101" pitchFamily="2" charset="-122"/>
                <a:ea typeface="宋体" panose="02010600030101010101" pitchFamily="2" charset="-122"/>
                <a:sym typeface="+mn-ea"/>
              </a:rPr>
              <a:t>Linux</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rPr>
              <a:t>操作系统则特指采用</a:t>
            </a:r>
            <a:r>
              <a:rPr lang="en-US" altLang="zh-CN" dirty="0">
                <a:solidFill>
                  <a:schemeClr val="tx1">
                    <a:lumMod val="85000"/>
                    <a:lumOff val="15000"/>
                  </a:schemeClr>
                </a:solidFill>
                <a:latin typeface="宋体" panose="02010600030101010101" pitchFamily="2" charset="-122"/>
                <a:ea typeface="宋体" panose="02010600030101010101" pitchFamily="2" charset="-122"/>
                <a:sym typeface="+mn-ea"/>
              </a:rPr>
              <a:t>Linux</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rPr>
              <a:t>内核的各种</a:t>
            </a:r>
            <a:r>
              <a:rPr lang="zh-CN" altLang="en-US" dirty="0">
                <a:solidFill>
                  <a:schemeClr val="tx1">
                    <a:lumMod val="85000"/>
                    <a:lumOff val="15000"/>
                  </a:schemeClr>
                </a:solidFill>
                <a:highlight>
                  <a:srgbClr val="FFFF00"/>
                </a:highlight>
                <a:latin typeface="宋体" panose="02010600030101010101" pitchFamily="2" charset="-122"/>
                <a:ea typeface="宋体" panose="02010600030101010101" pitchFamily="2" charset="-122"/>
                <a:sym typeface="+mn-ea"/>
              </a:rPr>
              <a:t>操作</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rPr>
              <a:t>系统</a:t>
            </a:r>
            <a:endParaRPr lang="en-US" altLang="zh-CN" dirty="0">
              <a:solidFill>
                <a:schemeClr val="tx1">
                  <a:lumMod val="85000"/>
                  <a:lumOff val="15000"/>
                </a:schemeClr>
              </a:solidFill>
              <a:latin typeface="宋体" panose="02010600030101010101" pitchFamily="2" charset="-122"/>
              <a:ea typeface="宋体" panose="02010600030101010101" pitchFamily="2" charset="-122"/>
              <a:sym typeface="+mn-ea"/>
            </a:endParaRPr>
          </a:p>
          <a:p>
            <a:pPr eaLnBrk="1" fontAlgn="auto" hangingPunct="1">
              <a:buFont typeface="Arial" panose="020B0604020202020204"/>
              <a:buChar char="•"/>
              <a:defRPr/>
            </a:pPr>
            <a:r>
              <a:rPr lang="en-US" altLang="zh-CN" b="1" dirty="0">
                <a:solidFill>
                  <a:schemeClr val="tx1">
                    <a:lumMod val="85000"/>
                    <a:lumOff val="15000"/>
                  </a:schemeClr>
                </a:solidFill>
                <a:latin typeface="宋体" panose="02010600030101010101" pitchFamily="2" charset="-122"/>
                <a:ea typeface="宋体" panose="02010600030101010101" pitchFamily="2" charset="-122"/>
                <a:sym typeface="+mn-ea"/>
              </a:rPr>
              <a:t>C</a:t>
            </a:r>
            <a:r>
              <a:rPr lang="zh-CN" altLang="en-US" b="1" dirty="0">
                <a:solidFill>
                  <a:schemeClr val="tx1">
                    <a:lumMod val="85000"/>
                    <a:lumOff val="15000"/>
                  </a:schemeClr>
                </a:solidFill>
                <a:latin typeface="宋体" panose="02010600030101010101" pitchFamily="2" charset="-122"/>
                <a:ea typeface="宋体" panose="02010600030101010101" pitchFamily="2" charset="-122"/>
                <a:sym typeface="+mn-ea"/>
              </a:rPr>
              <a:t>语言</a:t>
            </a:r>
            <a:r>
              <a:rPr lang="en-US" altLang="zh-CN" dirty="0">
                <a:solidFill>
                  <a:schemeClr val="tx1">
                    <a:lumMod val="85000"/>
                    <a:lumOff val="15000"/>
                  </a:schemeClr>
                </a:solidFill>
                <a:latin typeface="宋体" panose="02010600030101010101" pitchFamily="2" charset="-122"/>
                <a:ea typeface="宋体" panose="02010600030101010101" pitchFamily="2" charset="-122"/>
                <a:sym typeface="+mn-ea"/>
              </a:rPr>
              <a:t>——C</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rPr>
              <a:t>是为撰写</a:t>
            </a:r>
            <a:r>
              <a:rPr lang="en-US" altLang="zh-CN" dirty="0">
                <a:solidFill>
                  <a:schemeClr val="tx1">
                    <a:lumMod val="85000"/>
                    <a:lumOff val="15000"/>
                  </a:schemeClr>
                </a:solidFill>
                <a:latin typeface="宋体" panose="02010600030101010101" pitchFamily="2" charset="-122"/>
                <a:ea typeface="宋体" panose="02010600030101010101" pitchFamily="2" charset="-122"/>
                <a:sym typeface="+mn-ea"/>
              </a:rPr>
              <a:t>Unix</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rPr>
              <a:t>而诞生的。</a:t>
            </a:r>
            <a:r>
              <a:rPr lang="en-US" altLang="zh-CN" dirty="0">
                <a:solidFill>
                  <a:schemeClr val="tx1">
                    <a:lumMod val="85000"/>
                    <a:lumOff val="15000"/>
                  </a:schemeClr>
                </a:solidFill>
                <a:latin typeface="宋体" panose="02010600030101010101" pitchFamily="2" charset="-122"/>
                <a:ea typeface="宋体" panose="02010600030101010101" pitchFamily="2" charset="-122"/>
                <a:sym typeface="+mn-ea"/>
              </a:rPr>
              <a:t>Unix</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rPr>
              <a:t>的普及推广了</a:t>
            </a:r>
            <a:r>
              <a:rPr lang="en-US" altLang="zh-CN" dirty="0">
                <a:solidFill>
                  <a:schemeClr val="tx1">
                    <a:lumMod val="85000"/>
                    <a:lumOff val="15000"/>
                  </a:schemeClr>
                </a:solidFill>
                <a:latin typeface="宋体" panose="02010600030101010101" pitchFamily="2" charset="-122"/>
                <a:ea typeface="宋体" panose="02010600030101010101" pitchFamily="2" charset="-122"/>
                <a:sym typeface="+mn-ea"/>
              </a:rPr>
              <a:t>C</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rPr>
              <a:t>，</a:t>
            </a:r>
            <a:r>
              <a:rPr lang="en-US" altLang="zh-CN" dirty="0">
                <a:solidFill>
                  <a:schemeClr val="tx1">
                    <a:lumMod val="85000"/>
                    <a:lumOff val="15000"/>
                  </a:schemeClr>
                </a:solidFill>
                <a:latin typeface="宋体" panose="02010600030101010101" pitchFamily="2" charset="-122"/>
                <a:ea typeface="宋体" panose="02010600030101010101" pitchFamily="2" charset="-122"/>
                <a:sym typeface="+mn-ea"/>
              </a:rPr>
              <a:t>C</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rPr>
              <a:t>的推广进一步普及了</a:t>
            </a:r>
            <a:r>
              <a:rPr lang="en-US" altLang="zh-CN" dirty="0">
                <a:solidFill>
                  <a:schemeClr val="tx1">
                    <a:lumMod val="85000"/>
                    <a:lumOff val="15000"/>
                  </a:schemeClr>
                </a:solidFill>
                <a:latin typeface="宋体" panose="02010600030101010101" pitchFamily="2" charset="-122"/>
                <a:ea typeface="宋体" panose="02010600030101010101" pitchFamily="2" charset="-122"/>
                <a:sym typeface="+mn-ea"/>
              </a:rPr>
              <a:t>Unix——Linux</a:t>
            </a:r>
          </a:p>
          <a:p>
            <a:pPr eaLnBrk="1" fontAlgn="auto" hangingPunct="1">
              <a:buFont typeface="Arial" panose="020B0604020202020204"/>
              <a:buChar char="•"/>
              <a:defRPr/>
            </a:pPr>
            <a:endPar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endParaRPr>
          </a:p>
        </p:txBody>
      </p:sp>
      <p:sp>
        <p:nvSpPr>
          <p:cNvPr id="25603" name="内容占位符 2"/>
          <p:cNvSpPr>
            <a:spLocks noGrp="1"/>
          </p:cNvSpPr>
          <p:nvPr/>
        </p:nvSpPr>
        <p:spPr bwMode="auto">
          <a:xfrm>
            <a:off x="1295400" y="2455863"/>
            <a:ext cx="9601200" cy="3419475"/>
          </a:xfrm>
          <a:prstGeom prst="rect">
            <a:avLst/>
          </a:prstGeom>
          <a:noFill/>
          <a:ln w="9525">
            <a:noFill/>
            <a:miter lim="800000"/>
            <a:headEnd/>
            <a:tailEnd/>
          </a:ln>
        </p:spPr>
        <p:txBody>
          <a:bodyPr/>
          <a:lstStyle/>
          <a:p>
            <a:pPr marL="285750" indent="-285750">
              <a:spcBef>
                <a:spcPct val="20000"/>
              </a:spcBef>
              <a:spcAft>
                <a:spcPts val="600"/>
              </a:spcAft>
              <a:buClr>
                <a:schemeClr val="accent1"/>
              </a:buClr>
              <a:buSzPct val="115000"/>
              <a:buFont typeface="Arial" charset="0"/>
              <a:buChar char="•"/>
            </a:pPr>
            <a:endParaRPr lang="en-US" altLang="zh-CN" sz="2400">
              <a:solidFill>
                <a:srgbClr val="262626"/>
              </a:solidFill>
              <a:latin typeface="宋体" panose="02010600030101010101" pitchFamily="2" charset="-122"/>
              <a:ea typeface="宋体" panose="02010600030101010101" pitchFamily="2" charset="-122"/>
              <a:cs typeface="方正舒体"/>
            </a:endParaRPr>
          </a:p>
          <a:p>
            <a:pPr marL="285750" indent="-285750">
              <a:spcBef>
                <a:spcPct val="20000"/>
              </a:spcBef>
              <a:spcAft>
                <a:spcPts val="600"/>
              </a:spcAft>
              <a:buClr>
                <a:schemeClr val="accent1"/>
              </a:buClr>
              <a:buSzPct val="115000"/>
              <a:buFont typeface="Arial" charset="0"/>
              <a:buChar char="•"/>
            </a:pPr>
            <a:endParaRPr lang="en-US" altLang="zh-CN" sz="2400">
              <a:solidFill>
                <a:srgbClr val="262626"/>
              </a:solidFill>
              <a:latin typeface="宋体" panose="02010600030101010101" pitchFamily="2" charset="-122"/>
              <a:ea typeface="宋体" panose="02010600030101010101" pitchFamily="2" charset="-122"/>
              <a:cs typeface="方正舒体"/>
            </a:endParaRPr>
          </a:p>
          <a:p>
            <a:pPr marL="285750" indent="-285750">
              <a:spcBef>
                <a:spcPct val="20000"/>
              </a:spcBef>
              <a:spcAft>
                <a:spcPts val="600"/>
              </a:spcAft>
              <a:buClr>
                <a:schemeClr val="accent1"/>
              </a:buClr>
              <a:buSzPct val="115000"/>
              <a:buFont typeface="Arial" charset="0"/>
              <a:buChar char="•"/>
            </a:pPr>
            <a:endParaRPr lang="zh-CN" altLang="en-US" sz="2400">
              <a:solidFill>
                <a:srgbClr val="262626"/>
              </a:solidFill>
              <a:latin typeface="宋体" panose="02010600030101010101" pitchFamily="2" charset="-122"/>
              <a:ea typeface="宋体" panose="02010600030101010101" pitchFamily="2" charset="-122"/>
              <a:cs typeface="方正舒体"/>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34176" y="609600"/>
            <a:ext cx="9601200" cy="1024731"/>
          </a:xfrm>
        </p:spPr>
        <p:txBody>
          <a:bodyPr/>
          <a:lstStyle/>
          <a:p>
            <a:pPr lvl="0"/>
            <a:r>
              <a:rPr lang="en-US" altLang="zh-CN" kern="1800" dirty="0">
                <a:latin typeface="Times New Roman"/>
                <a:ea typeface="黑体"/>
              </a:rPr>
              <a:t>3.2  </a:t>
            </a:r>
            <a:r>
              <a:rPr lang="zh-CN" altLang="en-US" kern="1800" dirty="0">
                <a:latin typeface="Times New Roman"/>
                <a:ea typeface="黑体"/>
              </a:rPr>
              <a:t>设置中文支持</a:t>
            </a:r>
            <a:endParaRPr lang="en-US" altLang="zh-CN" kern="1800" dirty="0">
              <a:latin typeface="Times New Roman"/>
              <a:ea typeface="黑体"/>
            </a:endParaRPr>
          </a:p>
        </p:txBody>
      </p:sp>
      <p:sp>
        <p:nvSpPr>
          <p:cNvPr id="3" name="内容占位符 2"/>
          <p:cNvSpPr>
            <a:spLocks noGrp="1"/>
          </p:cNvSpPr>
          <p:nvPr>
            <p:ph idx="1"/>
          </p:nvPr>
        </p:nvSpPr>
        <p:spPr>
          <a:xfrm>
            <a:off x="850231" y="2557463"/>
            <a:ext cx="4219073" cy="3657820"/>
          </a:xfrm>
        </p:spPr>
        <p:txBody>
          <a:bodyPr/>
          <a:lstStyle/>
          <a:p>
            <a:r>
              <a:rPr lang="en-US" altLang="zh-CN" dirty="0">
                <a:latin typeface="华文中宋" panose="02010600040101010101" pitchFamily="2" charset="-122"/>
                <a:ea typeface="华文中宋" panose="02010600040101010101" pitchFamily="2" charset="-122"/>
              </a:rPr>
              <a:t>Ubuntu</a:t>
            </a:r>
            <a:r>
              <a:rPr lang="zh-CN" altLang="en-US" dirty="0">
                <a:latin typeface="华文中宋" panose="02010600040101010101" pitchFamily="2" charset="-122"/>
                <a:ea typeface="华文中宋" panose="02010600040101010101" pitchFamily="2" charset="-122"/>
              </a:rPr>
              <a:t>默认提供英文环境，若需要中文环境，则需进行支持语言选择。</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在桌面右上角点击   按钮，选择“系统设置”，</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弹出对话框选择“语言支持”，进入右图列表窗，选择“中文简体”，最后点击右下角“应用更改”按钮</a:t>
            </a:r>
          </a:p>
        </p:txBody>
      </p:sp>
      <p:pic>
        <p:nvPicPr>
          <p:cNvPr id="4" name="图片 3"/>
          <p:cNvPicPr>
            <a:picLocks noChangeAspect="1"/>
          </p:cNvPicPr>
          <p:nvPr/>
        </p:nvPicPr>
        <p:blipFill>
          <a:blip r:embed="rId2"/>
          <a:stretch>
            <a:fillRect/>
          </a:stretch>
        </p:blipFill>
        <p:spPr>
          <a:xfrm>
            <a:off x="5516328" y="1634331"/>
            <a:ext cx="5619048" cy="4580952"/>
          </a:xfrm>
          <a:prstGeom prst="rect">
            <a:avLst/>
          </a:prstGeom>
        </p:spPr>
      </p:pic>
      <p:pic>
        <p:nvPicPr>
          <p:cNvPr id="8" name="图片 7"/>
          <p:cNvPicPr>
            <a:picLocks noChangeAspect="1"/>
          </p:cNvPicPr>
          <p:nvPr/>
        </p:nvPicPr>
        <p:blipFill>
          <a:blip r:embed="rId3"/>
          <a:stretch>
            <a:fillRect/>
          </a:stretch>
        </p:blipFill>
        <p:spPr>
          <a:xfrm>
            <a:off x="3636561" y="3968781"/>
            <a:ext cx="266667" cy="247619"/>
          </a:xfrm>
          <a:prstGeom prst="rect">
            <a:avLst/>
          </a:prstGeom>
        </p:spPr>
      </p:pic>
    </p:spTree>
    <p:extLst>
      <p:ext uri="{BB962C8B-B14F-4D97-AF65-F5344CB8AC3E}">
        <p14:creationId xmlns:p14="http://schemas.microsoft.com/office/powerpoint/2010/main" val="567514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56072" y="645778"/>
            <a:ext cx="6981572" cy="1303337"/>
          </a:xfrm>
        </p:spPr>
        <p:txBody>
          <a:bodyPr/>
          <a:lstStyle/>
          <a:p>
            <a:pPr lvl="0"/>
            <a:r>
              <a:rPr lang="en-US" altLang="zh-CN" kern="1800" dirty="0">
                <a:latin typeface="Times New Roman"/>
                <a:ea typeface="黑体"/>
              </a:rPr>
              <a:t>3.3  </a:t>
            </a:r>
            <a:r>
              <a:rPr lang="zh-CN" altLang="en-US" kern="1800" dirty="0">
                <a:latin typeface="Times New Roman"/>
                <a:ea typeface="黑体"/>
              </a:rPr>
              <a:t>安装硬件驱动程序</a:t>
            </a:r>
            <a:endParaRPr lang="zh-CN" altLang="en-US" dirty="0"/>
          </a:p>
        </p:txBody>
      </p:sp>
      <p:sp>
        <p:nvSpPr>
          <p:cNvPr id="3" name="内容占位符 2"/>
          <p:cNvSpPr>
            <a:spLocks noGrp="1"/>
          </p:cNvSpPr>
          <p:nvPr>
            <p:ph idx="1"/>
          </p:nvPr>
        </p:nvSpPr>
        <p:spPr>
          <a:xfrm>
            <a:off x="5201464" y="2391601"/>
            <a:ext cx="5987716" cy="3896904"/>
          </a:xfrm>
        </p:spPr>
        <p:txBody>
          <a:bodyPr/>
          <a:lstStyle/>
          <a:p>
            <a:r>
              <a:rPr lang="zh-CN" altLang="en-US" dirty="0">
                <a:latin typeface="华文中宋" panose="02010600040101010101" pitchFamily="2" charset="-122"/>
                <a:ea typeface="华文中宋" panose="02010600040101010101" pitchFamily="2" charset="-122"/>
              </a:rPr>
              <a:t>硬件驱动程序的三种来源：集成于系统、厂商随硬件提供和第三方开发。</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集成于系统的驱动程序随系统自动安装。</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随硬件或第三方提供的驱动程序由用户自己安装。安装途径和步骤如图所示。</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在桌面左侧栏中选中“系统设置”</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“附加驱动”，即弹出左图对话框列出驱动程序，选中后，点击右下角“激活”按钮</a:t>
            </a:r>
          </a:p>
        </p:txBody>
      </p:sp>
      <p:pic>
        <p:nvPicPr>
          <p:cNvPr id="4" name="图片 3"/>
          <p:cNvPicPr>
            <a:picLocks noChangeAspect="1"/>
          </p:cNvPicPr>
          <p:nvPr/>
        </p:nvPicPr>
        <p:blipFill>
          <a:blip r:embed="rId2"/>
          <a:stretch>
            <a:fillRect/>
          </a:stretch>
        </p:blipFill>
        <p:spPr>
          <a:xfrm>
            <a:off x="895857" y="992648"/>
            <a:ext cx="4057143" cy="5171429"/>
          </a:xfrm>
          <a:prstGeom prst="rect">
            <a:avLst/>
          </a:prstGeom>
        </p:spPr>
      </p:pic>
    </p:spTree>
    <p:extLst>
      <p:ext uri="{BB962C8B-B14F-4D97-AF65-F5344CB8AC3E}">
        <p14:creationId xmlns:p14="http://schemas.microsoft.com/office/powerpoint/2010/main" val="1340834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7937" y="970715"/>
            <a:ext cx="3946357" cy="1054684"/>
          </a:xfrm>
        </p:spPr>
        <p:txBody>
          <a:bodyPr/>
          <a:lstStyle/>
          <a:p>
            <a:pPr lvl="0"/>
            <a:r>
              <a:rPr lang="en-US" altLang="zh-CN" kern="1800" dirty="0">
                <a:latin typeface="Times New Roman"/>
                <a:ea typeface="黑体"/>
              </a:rPr>
              <a:t>3.4 </a:t>
            </a:r>
            <a:r>
              <a:rPr lang="zh-CN" altLang="en-US" kern="1800" dirty="0">
                <a:latin typeface="Times New Roman"/>
                <a:ea typeface="黑体"/>
              </a:rPr>
              <a:t>更新管理器</a:t>
            </a:r>
            <a:endParaRPr lang="zh-CN" altLang="en-US" dirty="0"/>
          </a:p>
        </p:txBody>
      </p:sp>
      <p:sp>
        <p:nvSpPr>
          <p:cNvPr id="3" name="内容占位符 2"/>
          <p:cNvSpPr>
            <a:spLocks noGrp="1"/>
          </p:cNvSpPr>
          <p:nvPr>
            <p:ph idx="1"/>
          </p:nvPr>
        </p:nvSpPr>
        <p:spPr>
          <a:xfrm>
            <a:off x="805702" y="1940558"/>
            <a:ext cx="3677653" cy="4166854"/>
          </a:xfrm>
        </p:spPr>
        <p:txBody>
          <a:bodyPr/>
          <a:lstStyle/>
          <a:p>
            <a:r>
              <a:rPr lang="zh-CN" altLang="en-US" sz="2800" dirty="0">
                <a:latin typeface="华文中宋" panose="02010600040101010101" pitchFamily="2" charset="-122"/>
                <a:ea typeface="华文中宋" panose="02010600040101010101" pitchFamily="2" charset="-122"/>
              </a:rPr>
              <a:t>在桌面左侧栏中选中“设置”</a:t>
            </a:r>
            <a:r>
              <a:rPr lang="en-US" altLang="zh-CN" sz="2800" dirty="0">
                <a:latin typeface="华文中宋" panose="02010600040101010101" pitchFamily="2" charset="-122"/>
                <a:ea typeface="华文中宋" panose="02010600040101010101" pitchFamily="2" charset="-122"/>
              </a:rPr>
              <a:t>——</a:t>
            </a:r>
            <a:r>
              <a:rPr lang="zh-CN" altLang="en-US" sz="2800" dirty="0">
                <a:latin typeface="华文中宋" panose="02010600040101010101" pitchFamily="2" charset="-122"/>
                <a:ea typeface="华文中宋" panose="02010600040101010101" pitchFamily="2" charset="-122"/>
              </a:rPr>
              <a:t>“软件更新”，即弹出右图对话框列出更新程序，选中后，点击右下角“安装更新”按钮，即开始从网上下载更新程序，下载完成后接着进行自动安装</a:t>
            </a:r>
          </a:p>
          <a:p>
            <a:endParaRPr lang="zh-CN" altLang="en-US" sz="2800" dirty="0">
              <a:latin typeface="华文中宋" panose="02010600040101010101" pitchFamily="2" charset="-122"/>
              <a:ea typeface="华文中宋" panose="02010600040101010101" pitchFamily="2" charset="-122"/>
            </a:endParaRPr>
          </a:p>
        </p:txBody>
      </p:sp>
      <p:pic>
        <p:nvPicPr>
          <p:cNvPr id="4" name="图片 3"/>
          <p:cNvPicPr>
            <a:picLocks noChangeAspect="1"/>
          </p:cNvPicPr>
          <p:nvPr/>
        </p:nvPicPr>
        <p:blipFill>
          <a:blip r:embed="rId2"/>
          <a:stretch>
            <a:fillRect/>
          </a:stretch>
        </p:blipFill>
        <p:spPr>
          <a:xfrm>
            <a:off x="4684294" y="970715"/>
            <a:ext cx="6828571" cy="4409524"/>
          </a:xfrm>
          <a:prstGeom prst="rect">
            <a:avLst/>
          </a:prstGeom>
        </p:spPr>
      </p:pic>
    </p:spTree>
    <p:extLst>
      <p:ext uri="{BB962C8B-B14F-4D97-AF65-F5344CB8AC3E}">
        <p14:creationId xmlns:p14="http://schemas.microsoft.com/office/powerpoint/2010/main" val="100152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altLang="zh-CN" dirty="0">
                <a:latin typeface="华文中宋" panose="02010600040101010101" pitchFamily="2" charset="-122"/>
                <a:ea typeface="华文中宋" panose="02010600040101010101" pitchFamily="2" charset="-122"/>
              </a:rPr>
              <a:t>3.5  </a:t>
            </a:r>
            <a:r>
              <a:rPr lang="zh-CN" altLang="en-US" dirty="0">
                <a:latin typeface="华文中宋" panose="02010600040101010101" pitchFamily="2" charset="-122"/>
                <a:ea typeface="华文中宋" panose="02010600040101010101" pitchFamily="2" charset="-122"/>
              </a:rPr>
              <a:t>编辑</a:t>
            </a:r>
            <a:r>
              <a:rPr lang="en-US" altLang="zh-CN" dirty="0">
                <a:latin typeface="华文中宋" panose="02010600040101010101" pitchFamily="2" charset="-122"/>
                <a:ea typeface="华文中宋" panose="02010600040101010101" pitchFamily="2" charset="-122"/>
              </a:rPr>
              <a:t>Grub</a:t>
            </a:r>
            <a:r>
              <a:rPr lang="zh-CN" altLang="en-US" dirty="0">
                <a:latin typeface="华文中宋" panose="02010600040101010101" pitchFamily="2" charset="-122"/>
                <a:ea typeface="华文中宋" panose="02010600040101010101" pitchFamily="2" charset="-122"/>
              </a:rPr>
              <a:t>的配置文件</a:t>
            </a:r>
          </a:p>
        </p:txBody>
      </p:sp>
      <p:sp>
        <p:nvSpPr>
          <p:cNvPr id="8" name="内容占位符 7"/>
          <p:cNvSpPr>
            <a:spLocks noGrp="1"/>
          </p:cNvSpPr>
          <p:nvPr>
            <p:ph idx="1"/>
          </p:nvPr>
        </p:nvSpPr>
        <p:spPr>
          <a:xfrm>
            <a:off x="1295400" y="2538524"/>
            <a:ext cx="9601200" cy="3317875"/>
          </a:xfrm>
        </p:spPr>
        <p:txBody>
          <a:bodyPr/>
          <a:lstStyle/>
          <a:p>
            <a:r>
              <a:rPr lang="en-US" altLang="zh-CN" dirty="0">
                <a:latin typeface="华文中宋" panose="02010600040101010101" pitchFamily="2" charset="-122"/>
                <a:ea typeface="华文中宋" panose="02010600040101010101" pitchFamily="2" charset="-122"/>
              </a:rPr>
              <a:t>Grub</a:t>
            </a:r>
            <a:r>
              <a:rPr lang="zh-CN" altLang="en-US" dirty="0">
                <a:latin typeface="华文中宋" panose="02010600040101010101" pitchFamily="2" charset="-122"/>
                <a:ea typeface="华文中宋" panose="02010600040101010101" pitchFamily="2" charset="-122"/>
              </a:rPr>
              <a:t>启动时会从</a:t>
            </a:r>
            <a:r>
              <a:rPr lang="en-US" altLang="zh-CN" dirty="0">
                <a:latin typeface="华文中宋" panose="02010600040101010101" pitchFamily="2" charset="-122"/>
                <a:ea typeface="华文中宋" panose="02010600040101010101" pitchFamily="2" charset="-122"/>
              </a:rPr>
              <a:t>/boot/grub/</a:t>
            </a:r>
            <a:r>
              <a:rPr lang="en-US" altLang="zh-CN" dirty="0" err="1">
                <a:latin typeface="华文中宋" panose="02010600040101010101" pitchFamily="2" charset="-122"/>
                <a:ea typeface="华文中宋" panose="02010600040101010101" pitchFamily="2" charset="-122"/>
              </a:rPr>
              <a:t>grub.cfg</a:t>
            </a:r>
            <a:r>
              <a:rPr lang="zh-CN" altLang="en-US" dirty="0">
                <a:latin typeface="华文中宋" panose="02010600040101010101" pitchFamily="2" charset="-122"/>
                <a:ea typeface="华文中宋" panose="02010600040101010101" pitchFamily="2" charset="-122"/>
              </a:rPr>
              <a:t>中读取引导配置，并严格依照配置操作。</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而</a:t>
            </a:r>
            <a:r>
              <a:rPr lang="en-US" altLang="zh-CN" dirty="0">
                <a:latin typeface="华文中宋" panose="02010600040101010101" pitchFamily="2" charset="-122"/>
                <a:ea typeface="华文中宋" panose="02010600040101010101" pitchFamily="2" charset="-122"/>
              </a:rPr>
              <a:t>/boot/grub/</a:t>
            </a:r>
            <a:r>
              <a:rPr lang="en-US" altLang="zh-CN" dirty="0" err="1">
                <a:latin typeface="华文中宋" panose="02010600040101010101" pitchFamily="2" charset="-122"/>
                <a:ea typeface="华文中宋" panose="02010600040101010101" pitchFamily="2" charset="-122"/>
              </a:rPr>
              <a:t>grub.cfg</a:t>
            </a:r>
            <a:r>
              <a:rPr lang="zh-CN" altLang="en-US" dirty="0">
                <a:latin typeface="华文中宋" panose="02010600040101010101" pitchFamily="2" charset="-122"/>
                <a:ea typeface="华文中宋" panose="02010600040101010101" pitchFamily="2" charset="-122"/>
              </a:rPr>
              <a:t>这个文件是由执行</a:t>
            </a:r>
            <a:r>
              <a:rPr lang="en-US" altLang="zh-CN" dirty="0">
                <a:latin typeface="华文中宋" panose="02010600040101010101" pitchFamily="2" charset="-122"/>
                <a:ea typeface="华文中宋" panose="02010600040101010101" pitchFamily="2" charset="-122"/>
              </a:rPr>
              <a:t>update-grub</a:t>
            </a:r>
            <a:r>
              <a:rPr lang="zh-CN" altLang="en-US" dirty="0">
                <a:latin typeface="华文中宋" panose="02010600040101010101" pitchFamily="2" charset="-122"/>
                <a:ea typeface="华文中宋" panose="02010600040101010101" pitchFamily="2" charset="-122"/>
              </a:rPr>
              <a:t>命令由用户所在的</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etc</a:t>
            </a:r>
            <a:r>
              <a:rPr lang="en-US" altLang="zh-CN" dirty="0">
                <a:latin typeface="华文中宋" panose="02010600040101010101" pitchFamily="2" charset="-122"/>
                <a:ea typeface="华文中宋" panose="02010600040101010101" pitchFamily="2" charset="-122"/>
              </a:rPr>
              <a:t>/default/grub</a:t>
            </a:r>
            <a:r>
              <a:rPr lang="zh-CN" altLang="en-US" dirty="0">
                <a:latin typeface="华文中宋" panose="02010600040101010101" pitchFamily="2" charset="-122"/>
                <a:ea typeface="华文中宋" panose="02010600040101010101" pitchFamily="2" charset="-122"/>
              </a:rPr>
              <a:t>生成的。</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具体步骤如下：</a:t>
            </a:r>
            <a:r>
              <a:rPr lang="en-US" altLang="zh-CN" dirty="0" err="1">
                <a:latin typeface="华文中宋" panose="02010600040101010101" pitchFamily="2" charset="-122"/>
                <a:ea typeface="华文中宋" panose="02010600040101010101" pitchFamily="2" charset="-122"/>
              </a:rPr>
              <a:t>sudo</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gedit</a:t>
            </a:r>
            <a:r>
              <a:rPr lang="en-US" altLang="zh-CN" dirty="0">
                <a:latin typeface="华文中宋" panose="02010600040101010101" pitchFamily="2" charset="-122"/>
                <a:ea typeface="华文中宋" panose="02010600040101010101" pitchFamily="2" charset="-122"/>
              </a:rPr>
              <a:t> /</a:t>
            </a:r>
            <a:r>
              <a:rPr lang="en-US" altLang="zh-CN" dirty="0" err="1">
                <a:latin typeface="华文中宋" panose="02010600040101010101" pitchFamily="2" charset="-122"/>
                <a:ea typeface="华文中宋" panose="02010600040101010101" pitchFamily="2" charset="-122"/>
              </a:rPr>
              <a:t>etc</a:t>
            </a:r>
            <a:r>
              <a:rPr lang="en-US" altLang="zh-CN" dirty="0">
                <a:latin typeface="华文中宋" panose="02010600040101010101" pitchFamily="2" charset="-122"/>
                <a:ea typeface="华文中宋" panose="02010600040101010101" pitchFamily="2" charset="-122"/>
              </a:rPr>
              <a:t>/default/grub</a:t>
            </a:r>
            <a:r>
              <a:rPr lang="zh-CN" altLang="en-US" dirty="0">
                <a:latin typeface="华文中宋" panose="02010600040101010101" pitchFamily="2" charset="-122"/>
                <a:ea typeface="华文中宋" panose="02010600040101010101" pitchFamily="2" charset="-122"/>
              </a:rPr>
              <a:t>即启动</a:t>
            </a:r>
            <a:r>
              <a:rPr lang="en-US" altLang="zh-CN" dirty="0" err="1">
                <a:latin typeface="华文中宋" panose="02010600040101010101" pitchFamily="2" charset="-122"/>
                <a:ea typeface="华文中宋" panose="02010600040101010101" pitchFamily="2" charset="-122"/>
              </a:rPr>
              <a:t>gedit</a:t>
            </a:r>
            <a:r>
              <a:rPr lang="zh-CN" altLang="en-US" dirty="0">
                <a:latin typeface="华文中宋" panose="02010600040101010101" pitchFamily="2" charset="-122"/>
                <a:ea typeface="华文中宋" panose="02010600040101010101" pitchFamily="2" charset="-122"/>
              </a:rPr>
              <a:t>编辑器对用户的</a:t>
            </a:r>
            <a:r>
              <a:rPr lang="en-US" altLang="zh-CN" dirty="0">
                <a:latin typeface="华文中宋" panose="02010600040101010101" pitchFamily="2" charset="-122"/>
                <a:ea typeface="华文中宋" panose="02010600040101010101" pitchFamily="2" charset="-122"/>
              </a:rPr>
              <a:t>grub</a:t>
            </a:r>
            <a:r>
              <a:rPr lang="zh-CN" altLang="en-US" dirty="0">
                <a:latin typeface="华文中宋" panose="02010600040101010101" pitchFamily="2" charset="-122"/>
                <a:ea typeface="华文中宋" panose="02010600040101010101" pitchFamily="2" charset="-122"/>
              </a:rPr>
              <a:t>文件进行编辑，编辑完后存储原位置，然后</a:t>
            </a:r>
            <a:r>
              <a:rPr lang="en-US" altLang="zh-CN" dirty="0" err="1">
                <a:latin typeface="华文中宋" panose="02010600040101010101" pitchFamily="2" charset="-122"/>
                <a:ea typeface="华文中宋" panose="02010600040101010101" pitchFamily="2" charset="-122"/>
              </a:rPr>
              <a:t>sudo</a:t>
            </a:r>
            <a:r>
              <a:rPr lang="en-US" altLang="zh-CN" dirty="0">
                <a:latin typeface="华文中宋" panose="02010600040101010101" pitchFamily="2" charset="-122"/>
                <a:ea typeface="华文中宋" panose="02010600040101010101" pitchFamily="2" charset="-122"/>
              </a:rPr>
              <a:t> update-grub</a:t>
            </a:r>
            <a:r>
              <a:rPr lang="zh-CN" altLang="en-US" dirty="0">
                <a:latin typeface="华文中宋" panose="02010600040101010101" pitchFamily="2" charset="-122"/>
                <a:ea typeface="华文中宋" panose="02010600040101010101" pitchFamily="2" charset="-122"/>
              </a:rPr>
              <a:t>即完成对</a:t>
            </a:r>
            <a:r>
              <a:rPr lang="en-US" altLang="zh-CN" dirty="0">
                <a:latin typeface="华文中宋" panose="02010600040101010101" pitchFamily="2" charset="-122"/>
                <a:ea typeface="华文中宋" panose="02010600040101010101" pitchFamily="2" charset="-122"/>
              </a:rPr>
              <a:t>/boot/grub/</a:t>
            </a:r>
            <a:r>
              <a:rPr lang="en-US" altLang="zh-CN" dirty="0" err="1">
                <a:latin typeface="华文中宋" panose="02010600040101010101" pitchFamily="2" charset="-122"/>
                <a:ea typeface="华文中宋" panose="02010600040101010101" pitchFamily="2" charset="-122"/>
              </a:rPr>
              <a:t>grub.cfg</a:t>
            </a:r>
            <a:r>
              <a:rPr lang="zh-CN" altLang="en-US" dirty="0">
                <a:latin typeface="华文中宋" panose="02010600040101010101" pitchFamily="2" charset="-122"/>
                <a:ea typeface="华文中宋" panose="02010600040101010101" pitchFamily="2" charset="-122"/>
              </a:rPr>
              <a:t>的更新</a:t>
            </a:r>
          </a:p>
        </p:txBody>
      </p:sp>
    </p:spTree>
    <p:extLst>
      <p:ext uri="{BB962C8B-B14F-4D97-AF65-F5344CB8AC3E}">
        <p14:creationId xmlns:p14="http://schemas.microsoft.com/office/powerpoint/2010/main" val="1000582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安装双系统的</a:t>
            </a:r>
            <a:r>
              <a:rPr lang="en-US" altLang="zh-CN" dirty="0">
                <a:latin typeface="华文中宋" panose="02010600040101010101" pitchFamily="2" charset="-122"/>
                <a:ea typeface="华文中宋" panose="02010600040101010101" pitchFamily="2" charset="-122"/>
              </a:rPr>
              <a:t>Grub</a:t>
            </a:r>
            <a:r>
              <a:rPr lang="zh-CN" altLang="en-US" dirty="0">
                <a:latin typeface="华文中宋" panose="02010600040101010101" pitchFamily="2" charset="-122"/>
                <a:ea typeface="华文中宋" panose="02010600040101010101" pitchFamily="2" charset="-122"/>
              </a:rPr>
              <a:t>配置文件调整过程</a:t>
            </a:r>
          </a:p>
        </p:txBody>
      </p:sp>
      <p:pic>
        <p:nvPicPr>
          <p:cNvPr id="4" name="内容占位符 3"/>
          <p:cNvPicPr>
            <a:picLocks noGrp="1" noChangeAspect="1"/>
          </p:cNvPicPr>
          <p:nvPr>
            <p:ph idx="1"/>
          </p:nvPr>
        </p:nvPicPr>
        <p:blipFill>
          <a:blip r:embed="rId2"/>
          <a:stretch>
            <a:fillRect/>
          </a:stretch>
        </p:blipFill>
        <p:spPr>
          <a:xfrm>
            <a:off x="3111679" y="2541421"/>
            <a:ext cx="5968641" cy="3682916"/>
          </a:xfrm>
          <a:prstGeom prst="rect">
            <a:avLst/>
          </a:prstGeom>
        </p:spPr>
      </p:pic>
    </p:spTree>
    <p:extLst>
      <p:ext uri="{BB962C8B-B14F-4D97-AF65-F5344CB8AC3E}">
        <p14:creationId xmlns:p14="http://schemas.microsoft.com/office/powerpoint/2010/main" val="1783936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733548"/>
            <a:ext cx="9601200" cy="1303337"/>
          </a:xfrm>
        </p:spPr>
        <p:txBody>
          <a:bodyPr/>
          <a:lstStyle/>
          <a:p>
            <a:r>
              <a:rPr lang="en-US" altLang="zh-CN" dirty="0"/>
              <a:t>3.6  Grub</a:t>
            </a:r>
            <a:r>
              <a:rPr lang="zh-CN" altLang="en-US" dirty="0"/>
              <a:t>交互命令式编辑</a:t>
            </a:r>
          </a:p>
        </p:txBody>
      </p:sp>
      <p:sp>
        <p:nvSpPr>
          <p:cNvPr id="3" name="内容占位符 2"/>
          <p:cNvSpPr>
            <a:spLocks noGrp="1"/>
          </p:cNvSpPr>
          <p:nvPr>
            <p:ph idx="1"/>
          </p:nvPr>
        </p:nvSpPr>
        <p:spPr>
          <a:xfrm>
            <a:off x="1295400" y="1978341"/>
            <a:ext cx="9083842" cy="443390"/>
          </a:xfrm>
        </p:spPr>
        <p:txBody>
          <a:bodyPr/>
          <a:lstStyle/>
          <a:p>
            <a:r>
              <a:rPr lang="zh-CN" altLang="en-US" dirty="0"/>
              <a:t>在</a:t>
            </a:r>
            <a:r>
              <a:rPr lang="en-US" altLang="zh-CN" dirty="0"/>
              <a:t>Grub</a:t>
            </a:r>
            <a:r>
              <a:rPr lang="zh-CN" altLang="en-US" dirty="0"/>
              <a:t>启动过程中，按下</a:t>
            </a:r>
            <a:r>
              <a:rPr lang="en-US" altLang="zh-CN" dirty="0"/>
              <a:t>C</a:t>
            </a:r>
            <a:r>
              <a:rPr lang="zh-CN" altLang="en-US" dirty="0"/>
              <a:t>键可进入</a:t>
            </a:r>
            <a:r>
              <a:rPr lang="en-US" altLang="zh-CN" dirty="0"/>
              <a:t>Grub</a:t>
            </a:r>
            <a:r>
              <a:rPr lang="zh-CN" altLang="en-US" dirty="0"/>
              <a:t>的交互命令行模式。</a:t>
            </a:r>
          </a:p>
        </p:txBody>
      </p:sp>
      <p:pic>
        <p:nvPicPr>
          <p:cNvPr id="4" name="图片 3"/>
          <p:cNvPicPr>
            <a:picLocks noChangeAspect="1"/>
          </p:cNvPicPr>
          <p:nvPr/>
        </p:nvPicPr>
        <p:blipFill>
          <a:blip r:embed="rId2"/>
          <a:stretch>
            <a:fillRect/>
          </a:stretch>
        </p:blipFill>
        <p:spPr>
          <a:xfrm>
            <a:off x="1167064" y="2421731"/>
            <a:ext cx="5121441" cy="3411325"/>
          </a:xfrm>
          <a:prstGeom prst="rect">
            <a:avLst/>
          </a:prstGeom>
        </p:spPr>
      </p:pic>
      <p:pic>
        <p:nvPicPr>
          <p:cNvPr id="5" name="图片 4"/>
          <p:cNvPicPr>
            <a:picLocks noChangeAspect="1"/>
          </p:cNvPicPr>
          <p:nvPr/>
        </p:nvPicPr>
        <p:blipFill>
          <a:blip r:embed="rId3"/>
          <a:stretch>
            <a:fillRect/>
          </a:stretch>
        </p:blipFill>
        <p:spPr>
          <a:xfrm>
            <a:off x="6643254" y="2494028"/>
            <a:ext cx="4723809" cy="2733333"/>
          </a:xfrm>
          <a:prstGeom prst="rect">
            <a:avLst/>
          </a:prstGeom>
        </p:spPr>
      </p:pic>
      <p:sp>
        <p:nvSpPr>
          <p:cNvPr id="6" name="文本框 5"/>
          <p:cNvSpPr txBox="1"/>
          <p:nvPr/>
        </p:nvSpPr>
        <p:spPr>
          <a:xfrm>
            <a:off x="8096322" y="5421361"/>
            <a:ext cx="2010204" cy="369332"/>
          </a:xfrm>
          <a:prstGeom prst="rect">
            <a:avLst/>
          </a:prstGeom>
          <a:noFill/>
        </p:spPr>
        <p:txBody>
          <a:bodyPr wrap="square" rtlCol="0">
            <a:spAutoFit/>
          </a:bodyPr>
          <a:lstStyle/>
          <a:p>
            <a:r>
              <a:rPr lang="en-US" altLang="zh-CN" dirty="0"/>
              <a:t>Grub</a:t>
            </a:r>
            <a:r>
              <a:rPr lang="zh-CN" altLang="en-US" dirty="0"/>
              <a:t>命令行界面</a:t>
            </a:r>
          </a:p>
        </p:txBody>
      </p:sp>
      <p:sp>
        <p:nvSpPr>
          <p:cNvPr id="7" name="文本框 6"/>
          <p:cNvSpPr txBox="1"/>
          <p:nvPr/>
        </p:nvSpPr>
        <p:spPr>
          <a:xfrm>
            <a:off x="2449501" y="5852189"/>
            <a:ext cx="2010204" cy="369332"/>
          </a:xfrm>
          <a:prstGeom prst="rect">
            <a:avLst/>
          </a:prstGeom>
          <a:noFill/>
        </p:spPr>
        <p:txBody>
          <a:bodyPr wrap="square" rtlCol="0">
            <a:spAutoFit/>
          </a:bodyPr>
          <a:lstStyle/>
          <a:p>
            <a:r>
              <a:rPr lang="en-US" altLang="zh-CN" dirty="0"/>
              <a:t>Grub</a:t>
            </a:r>
            <a:r>
              <a:rPr lang="zh-CN" altLang="en-US" dirty="0"/>
              <a:t>启动界面</a:t>
            </a:r>
          </a:p>
        </p:txBody>
      </p:sp>
    </p:spTree>
    <p:extLst>
      <p:ext uri="{BB962C8B-B14F-4D97-AF65-F5344CB8AC3E}">
        <p14:creationId xmlns:p14="http://schemas.microsoft.com/office/powerpoint/2010/main" val="3185198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altLang="zh-CN" dirty="0">
                <a:latin typeface="华文中宋" panose="02010600040101010101" pitchFamily="2" charset="-122"/>
                <a:ea typeface="华文中宋" panose="02010600040101010101" pitchFamily="2" charset="-122"/>
              </a:rPr>
              <a:t>Grub</a:t>
            </a:r>
            <a:r>
              <a:rPr lang="zh-CN" altLang="en-US" dirty="0">
                <a:latin typeface="华文中宋" panose="02010600040101010101" pitchFamily="2" charset="-122"/>
                <a:ea typeface="华文中宋" panose="02010600040101010101" pitchFamily="2" charset="-122"/>
              </a:rPr>
              <a:t>的常用命令</a:t>
            </a:r>
          </a:p>
        </p:txBody>
      </p:sp>
      <p:pic>
        <p:nvPicPr>
          <p:cNvPr id="7" name="图片 6"/>
          <p:cNvPicPr>
            <a:picLocks noChangeAspect="1"/>
          </p:cNvPicPr>
          <p:nvPr/>
        </p:nvPicPr>
        <p:blipFill>
          <a:blip r:embed="rId2"/>
          <a:stretch>
            <a:fillRect/>
          </a:stretch>
        </p:blipFill>
        <p:spPr>
          <a:xfrm>
            <a:off x="185187" y="2634777"/>
            <a:ext cx="11821626" cy="3284760"/>
          </a:xfrm>
          <a:prstGeom prst="rect">
            <a:avLst/>
          </a:prstGeom>
        </p:spPr>
      </p:pic>
    </p:spTree>
    <p:extLst>
      <p:ext uri="{BB962C8B-B14F-4D97-AF65-F5344CB8AC3E}">
        <p14:creationId xmlns:p14="http://schemas.microsoft.com/office/powerpoint/2010/main" val="1621292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4. </a:t>
            </a:r>
            <a:r>
              <a:rPr lang="zh-CN" altLang="en-US" dirty="0">
                <a:latin typeface="华文中宋" panose="02010600040101010101" pitchFamily="2" charset="-122"/>
                <a:ea typeface="华文中宋" panose="02010600040101010101" pitchFamily="2" charset="-122"/>
              </a:rPr>
              <a:t>桌面环境</a:t>
            </a:r>
          </a:p>
        </p:txBody>
      </p:sp>
      <p:sp>
        <p:nvSpPr>
          <p:cNvPr id="3" name="内容占位符 2"/>
          <p:cNvSpPr>
            <a:spLocks noGrp="1"/>
          </p:cNvSpPr>
          <p:nvPr>
            <p:ph idx="1"/>
          </p:nvPr>
        </p:nvSpPr>
        <p:spPr/>
        <p:txBody>
          <a:bodyPr/>
          <a:lstStyle/>
          <a:p>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桌面环境如今变得越来越华丽，越来越人性化。第一次使用</a:t>
            </a:r>
            <a:r>
              <a:rPr lang="en-US" altLang="zh-CN" dirty="0">
                <a:latin typeface="华文中宋" panose="02010600040101010101" pitchFamily="2" charset="-122"/>
                <a:ea typeface="华文中宋" panose="02010600040101010101" pitchFamily="2" charset="-122"/>
              </a:rPr>
              <a:t>Linux</a:t>
            </a:r>
            <a:r>
              <a:rPr lang="zh-CN" altLang="en-US" dirty="0">
                <a:latin typeface="华文中宋" panose="02010600040101010101" pitchFamily="2" charset="-122"/>
                <a:ea typeface="华文中宋" panose="02010600040101010101" pitchFamily="2" charset="-122"/>
              </a:rPr>
              <a:t>必须要知道的事情。如何运行应用程序？如何浏览硬盘？如何建立一个文本文件？</a:t>
            </a:r>
            <a:endParaRPr lang="en-US" altLang="zh-CN" dirty="0">
              <a:latin typeface="华文中宋" panose="02010600040101010101" pitchFamily="2" charset="-122"/>
              <a:ea typeface="华文中宋" panose="02010600040101010101" pitchFamily="2" charset="-122"/>
            </a:endParaRPr>
          </a:p>
          <a:p>
            <a:pPr lvl="0"/>
            <a:r>
              <a:rPr lang="zh-CN" altLang="en-US" kern="1800" dirty="0">
                <a:latin typeface="Times New Roman"/>
                <a:ea typeface="黑体"/>
              </a:rPr>
              <a:t>运行应用程序</a:t>
            </a:r>
            <a:r>
              <a:rPr lang="en-US" altLang="zh-CN" kern="1800" dirty="0">
                <a:latin typeface="Times New Roman"/>
                <a:ea typeface="黑体"/>
              </a:rPr>
              <a:t>——</a:t>
            </a:r>
            <a:r>
              <a:rPr lang="zh-CN" altLang="en-US" dirty="0">
                <a:latin typeface="Times New Roman"/>
              </a:rPr>
              <a:t>打开</a:t>
            </a:r>
            <a:r>
              <a:rPr lang="en-US" altLang="zh-CN" dirty="0" err="1">
                <a:latin typeface="Times New Roman"/>
              </a:rPr>
              <a:t>LibreOffice</a:t>
            </a:r>
            <a:r>
              <a:rPr lang="en-US" altLang="zh-CN" dirty="0">
                <a:latin typeface="Times New Roman"/>
              </a:rPr>
              <a:t> Writer</a:t>
            </a:r>
            <a:r>
              <a:rPr lang="zh-CN" altLang="en-US" dirty="0">
                <a:latin typeface="Times New Roman"/>
              </a:rPr>
              <a:t>界面</a:t>
            </a:r>
            <a:endParaRPr lang="en-US" altLang="zh-CN" dirty="0">
              <a:latin typeface="Times New Roman"/>
            </a:endParaRPr>
          </a:p>
          <a:p>
            <a:pPr lvl="0"/>
            <a:r>
              <a:rPr lang="zh-CN" altLang="en-US" kern="1800" dirty="0">
                <a:latin typeface="Times New Roman"/>
                <a:ea typeface="黑体"/>
              </a:rPr>
              <a:t>浏览文件系统</a:t>
            </a:r>
            <a:r>
              <a:rPr lang="en-US" altLang="zh-CN" kern="1800" dirty="0">
                <a:latin typeface="Times New Roman"/>
                <a:ea typeface="黑体"/>
              </a:rPr>
              <a:t>——</a:t>
            </a:r>
            <a:r>
              <a:rPr lang="zh-CN" altLang="en-US" dirty="0">
                <a:latin typeface="Times New Roman"/>
              </a:rPr>
              <a:t>打开文件浏览器</a:t>
            </a:r>
            <a:endParaRPr lang="en-US" altLang="zh-CN" dirty="0">
              <a:latin typeface="Times New Roman"/>
            </a:endParaRPr>
          </a:p>
          <a:p>
            <a:r>
              <a:rPr lang="zh-CN" altLang="en-US" kern="1800" dirty="0">
                <a:latin typeface="Times New Roman"/>
                <a:ea typeface="黑体"/>
              </a:rPr>
              <a:t>创建一个文本文件</a:t>
            </a:r>
            <a:r>
              <a:rPr lang="en-US" altLang="zh-CN" kern="1800" dirty="0">
                <a:latin typeface="Times New Roman"/>
                <a:ea typeface="黑体"/>
              </a:rPr>
              <a:t>——</a:t>
            </a:r>
            <a:r>
              <a:rPr lang="zh-CN" altLang="en-US" dirty="0"/>
              <a:t>使用</a:t>
            </a:r>
            <a:r>
              <a:rPr lang="en-US" altLang="zh-CN" dirty="0" err="1"/>
              <a:t>gedit</a:t>
            </a:r>
            <a:r>
              <a:rPr lang="zh-CN" altLang="en-US" dirty="0"/>
              <a:t>编辑器创建文本文件</a:t>
            </a: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134070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800" dirty="0">
                <a:latin typeface="Times New Roman"/>
                <a:ea typeface="黑体"/>
              </a:rPr>
              <a:t>4.1 </a:t>
            </a:r>
            <a:r>
              <a:rPr lang="zh-CN" altLang="en-US" kern="1800" dirty="0">
                <a:latin typeface="Times New Roman"/>
                <a:ea typeface="黑体"/>
              </a:rPr>
              <a:t>运行应用程序</a:t>
            </a:r>
            <a:endParaRPr lang="zh-CN" altLang="en-US" dirty="0"/>
          </a:p>
        </p:txBody>
      </p:sp>
      <p:sp>
        <p:nvSpPr>
          <p:cNvPr id="3" name="内容占位符 2"/>
          <p:cNvSpPr>
            <a:spLocks noGrp="1"/>
          </p:cNvSpPr>
          <p:nvPr>
            <p:ph idx="1"/>
          </p:nvPr>
        </p:nvSpPr>
        <p:spPr>
          <a:xfrm>
            <a:off x="1295400" y="2557463"/>
            <a:ext cx="4672263" cy="3317875"/>
          </a:xfrm>
        </p:spPr>
        <p:txBody>
          <a:bodyPr/>
          <a:lstStyle/>
          <a:p>
            <a:r>
              <a:rPr lang="zh-CN" altLang="en-US" dirty="0">
                <a:latin typeface="华文中宋" panose="02010600040101010101" pitchFamily="2" charset="-122"/>
                <a:ea typeface="华文中宋" panose="02010600040101010101" pitchFamily="2" charset="-122"/>
              </a:rPr>
              <a:t>在</a:t>
            </a:r>
            <a:r>
              <a:rPr lang="en-US" altLang="zh-CN" dirty="0">
                <a:latin typeface="华文中宋" panose="02010600040101010101" pitchFamily="2" charset="-122"/>
                <a:ea typeface="华文中宋" panose="02010600040101010101" pitchFamily="2" charset="-122"/>
              </a:rPr>
              <a:t>Ubuntu</a:t>
            </a:r>
            <a:r>
              <a:rPr lang="zh-CN" altLang="en-US" dirty="0">
                <a:latin typeface="华文中宋" panose="02010600040101010101" pitchFamily="2" charset="-122"/>
                <a:ea typeface="华文中宋" panose="02010600040101010101" pitchFamily="2" charset="-122"/>
              </a:rPr>
              <a:t>中，所有的应用程序，都放在桌面左上角应用程序的下拉菜单中，并被分类组织起来。当要运行某个应用程序时，用鼠标选中左上角应用程序，弹出下拉菜单，列出应用程序分类，再到分类中找到要运行的应用程序，选中它，即可运行。</a:t>
            </a:r>
          </a:p>
        </p:txBody>
      </p:sp>
      <p:pic>
        <p:nvPicPr>
          <p:cNvPr id="4" name="图片 3"/>
          <p:cNvPicPr>
            <a:picLocks noChangeAspect="1"/>
          </p:cNvPicPr>
          <p:nvPr/>
        </p:nvPicPr>
        <p:blipFill>
          <a:blip r:embed="rId2"/>
          <a:stretch>
            <a:fillRect/>
          </a:stretch>
        </p:blipFill>
        <p:spPr>
          <a:xfrm>
            <a:off x="5967663" y="2557463"/>
            <a:ext cx="5142857" cy="2838095"/>
          </a:xfrm>
          <a:prstGeom prst="rect">
            <a:avLst/>
          </a:prstGeom>
        </p:spPr>
      </p:pic>
      <p:sp>
        <p:nvSpPr>
          <p:cNvPr id="5" name="矩形 4"/>
          <p:cNvSpPr/>
          <p:nvPr/>
        </p:nvSpPr>
        <p:spPr>
          <a:xfrm>
            <a:off x="7118638" y="5506006"/>
            <a:ext cx="2840906" cy="369332"/>
          </a:xfrm>
          <a:prstGeom prst="rect">
            <a:avLst/>
          </a:prstGeom>
        </p:spPr>
        <p:txBody>
          <a:bodyPr wrap="none">
            <a:spAutoFit/>
          </a:bodyPr>
          <a:lstStyle/>
          <a:p>
            <a:pPr lvl="0"/>
            <a:r>
              <a:rPr lang="zh-CN" altLang="en-US" dirty="0">
                <a:latin typeface="Times New Roman"/>
              </a:rPr>
              <a:t>打开</a:t>
            </a:r>
            <a:r>
              <a:rPr lang="en-US" altLang="zh-CN" dirty="0" err="1">
                <a:latin typeface="Times New Roman"/>
              </a:rPr>
              <a:t>LibreOffice</a:t>
            </a:r>
            <a:r>
              <a:rPr lang="en-US" altLang="zh-CN" dirty="0">
                <a:latin typeface="Times New Roman"/>
              </a:rPr>
              <a:t> Writer</a:t>
            </a:r>
            <a:r>
              <a:rPr lang="zh-CN" altLang="en-US" dirty="0">
                <a:latin typeface="Times New Roman"/>
              </a:rPr>
              <a:t>界面</a:t>
            </a:r>
            <a:endParaRPr lang="en-US" altLang="zh-CN" dirty="0">
              <a:latin typeface="Times New Roman"/>
            </a:endParaRPr>
          </a:p>
        </p:txBody>
      </p:sp>
    </p:spTree>
    <p:extLst>
      <p:ext uri="{BB962C8B-B14F-4D97-AF65-F5344CB8AC3E}">
        <p14:creationId xmlns:p14="http://schemas.microsoft.com/office/powerpoint/2010/main" val="1153773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649548"/>
            <a:ext cx="9601200" cy="1303337"/>
          </a:xfrm>
        </p:spPr>
        <p:txBody>
          <a:bodyPr/>
          <a:lstStyle/>
          <a:p>
            <a:r>
              <a:rPr lang="en-US" altLang="zh-CN" kern="1800" dirty="0">
                <a:latin typeface="Times New Roman"/>
                <a:ea typeface="黑体"/>
              </a:rPr>
              <a:t>4.2  </a:t>
            </a:r>
            <a:r>
              <a:rPr lang="zh-CN" altLang="en-US" kern="1800" dirty="0">
                <a:latin typeface="Times New Roman"/>
                <a:ea typeface="黑体"/>
              </a:rPr>
              <a:t>浏览文件系统</a:t>
            </a:r>
            <a:endParaRPr lang="zh-CN" altLang="en-US" dirty="0"/>
          </a:p>
        </p:txBody>
      </p:sp>
      <p:sp>
        <p:nvSpPr>
          <p:cNvPr id="3" name="内容占位符 2"/>
          <p:cNvSpPr>
            <a:spLocks noGrp="1"/>
          </p:cNvSpPr>
          <p:nvPr>
            <p:ph idx="1"/>
          </p:nvPr>
        </p:nvSpPr>
        <p:spPr>
          <a:xfrm>
            <a:off x="910389" y="2541421"/>
            <a:ext cx="3244516" cy="3690389"/>
          </a:xfrm>
        </p:spPr>
        <p:txBody>
          <a:bodyPr/>
          <a:lstStyle/>
          <a:p>
            <a:r>
              <a:rPr lang="zh-CN" altLang="en-US" dirty="0">
                <a:latin typeface="华文中宋" panose="02010600040101010101" pitchFamily="2" charset="-122"/>
                <a:ea typeface="华文中宋" panose="02010600040101010101" pitchFamily="2" charset="-122"/>
              </a:rPr>
              <a:t>在</a:t>
            </a:r>
            <a:r>
              <a:rPr lang="en-US" altLang="zh-CN" dirty="0">
                <a:latin typeface="华文中宋" panose="02010600040101010101" pitchFamily="2" charset="-122"/>
                <a:ea typeface="华文中宋" panose="02010600040101010101" pitchFamily="2" charset="-122"/>
              </a:rPr>
              <a:t>Ubuntu</a:t>
            </a:r>
            <a:r>
              <a:rPr lang="zh-CN" altLang="en-US" dirty="0">
                <a:latin typeface="华文中宋" panose="02010600040101010101" pitchFamily="2" charset="-122"/>
                <a:ea typeface="华文中宋" panose="02010600040101010101" pitchFamily="2" charset="-122"/>
              </a:rPr>
              <a:t>中，通过桌面提供的“转到”菜单，在其下拉菜单中，选择“计算机”项，桌面即可像资源管理器一样呈现出计算机的所有存储设备及其分区，左侧菜单还会列出所有分类文件夹（如右图）</a:t>
            </a:r>
          </a:p>
        </p:txBody>
      </p:sp>
      <p:pic>
        <p:nvPicPr>
          <p:cNvPr id="4" name="图片 3"/>
          <p:cNvPicPr>
            <a:picLocks noChangeAspect="1"/>
          </p:cNvPicPr>
          <p:nvPr/>
        </p:nvPicPr>
        <p:blipFill>
          <a:blip r:embed="rId2"/>
          <a:stretch>
            <a:fillRect/>
          </a:stretch>
        </p:blipFill>
        <p:spPr>
          <a:xfrm>
            <a:off x="4154905" y="2168906"/>
            <a:ext cx="7300240" cy="4062904"/>
          </a:xfrm>
          <a:prstGeom prst="rect">
            <a:avLst/>
          </a:prstGeom>
        </p:spPr>
      </p:pic>
    </p:spTree>
    <p:extLst>
      <p:ext uri="{BB962C8B-B14F-4D97-AF65-F5344CB8AC3E}">
        <p14:creationId xmlns:p14="http://schemas.microsoft.com/office/powerpoint/2010/main" val="3459001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学好</a:t>
            </a:r>
            <a:r>
              <a:rPr lang="en-US" altLang="zh-CN" dirty="0">
                <a:solidFill>
                  <a:schemeClr val="tx1">
                    <a:lumMod val="85000"/>
                    <a:lumOff val="15000"/>
                  </a:schemeClr>
                </a:solidFill>
                <a:latin typeface="宋体" panose="02010600030101010101" pitchFamily="2" charset="-122"/>
                <a:ea typeface="宋体" panose="02010600030101010101" pitchFamily="2" charset="-122"/>
                <a:sym typeface="+mn-ea"/>
              </a:rPr>
              <a:t>Linux</a:t>
            </a:r>
            <a:r>
              <a:rPr lang="zh-CN" altLang="en-US" dirty="0">
                <a:solidFill>
                  <a:schemeClr val="tx1">
                    <a:lumMod val="85000"/>
                    <a:lumOff val="15000"/>
                  </a:schemeClr>
                </a:solidFill>
                <a:latin typeface="宋体" panose="02010600030101010101" pitchFamily="2" charset="-122"/>
                <a:ea typeface="宋体" panose="02010600030101010101" pitchFamily="2" charset="-122"/>
                <a:sym typeface="+mn-ea"/>
              </a:rPr>
              <a:t>的方法</a:t>
            </a:r>
            <a:endParaRPr lang="zh-CN" altLang="en-US" dirty="0"/>
          </a:p>
        </p:txBody>
      </p:sp>
      <p:sp>
        <p:nvSpPr>
          <p:cNvPr id="3" name="内容占位符 2"/>
          <p:cNvSpPr>
            <a:spLocks noGrp="1"/>
          </p:cNvSpPr>
          <p:nvPr>
            <p:ph idx="1"/>
          </p:nvPr>
        </p:nvSpPr>
        <p:spPr>
          <a:xfrm>
            <a:off x="1031631" y="2461846"/>
            <a:ext cx="10011507" cy="3727939"/>
          </a:xfrm>
        </p:spPr>
        <p:txBody>
          <a:bodyPr/>
          <a:lstStyle/>
          <a:p>
            <a:r>
              <a:rPr lang="zh-CN" altLang="en-US" dirty="0"/>
              <a:t>起步</a:t>
            </a:r>
            <a:r>
              <a:rPr lang="en-US" altLang="zh-CN" dirty="0"/>
              <a:t>——</a:t>
            </a:r>
            <a:r>
              <a:rPr lang="zh-CN" altLang="en-US" dirty="0"/>
              <a:t>从</a:t>
            </a:r>
            <a:r>
              <a:rPr lang="en-US" altLang="zh-CN" dirty="0"/>
              <a:t>Linux</a:t>
            </a:r>
            <a:r>
              <a:rPr lang="zh-CN" altLang="en-US" dirty="0"/>
              <a:t>安装开始，熟悉</a:t>
            </a:r>
            <a:r>
              <a:rPr lang="en-US" altLang="zh-CN" dirty="0"/>
              <a:t>Linux</a:t>
            </a:r>
            <a:r>
              <a:rPr lang="zh-CN" altLang="en-US" dirty="0"/>
              <a:t>的版本、文件构成和使用界面；</a:t>
            </a:r>
            <a:endParaRPr lang="en-US" altLang="zh-CN" dirty="0"/>
          </a:p>
          <a:p>
            <a:endParaRPr lang="en-US" altLang="zh-CN" dirty="0"/>
          </a:p>
          <a:p>
            <a:r>
              <a:rPr lang="zh-CN" altLang="en-US" dirty="0"/>
              <a:t>进阶</a:t>
            </a:r>
            <a:r>
              <a:rPr lang="en-US" altLang="zh-CN" dirty="0"/>
              <a:t>——</a:t>
            </a:r>
            <a:r>
              <a:rPr lang="zh-CN" altLang="en-US" dirty="0"/>
              <a:t>熟练掌握不少于</a:t>
            </a:r>
            <a:r>
              <a:rPr lang="en-US" altLang="zh-CN" dirty="0"/>
              <a:t>50</a:t>
            </a:r>
            <a:r>
              <a:rPr lang="zh-CN" altLang="en-US" dirty="0"/>
              <a:t>个</a:t>
            </a:r>
            <a:r>
              <a:rPr lang="en-US" altLang="zh-CN" dirty="0"/>
              <a:t>shell</a:t>
            </a:r>
            <a:r>
              <a:rPr lang="zh-CN" altLang="en-US" dirty="0"/>
              <a:t>命令；</a:t>
            </a:r>
            <a:endParaRPr lang="en-US" altLang="zh-CN" dirty="0"/>
          </a:p>
          <a:p>
            <a:endParaRPr lang="en-US" altLang="zh-CN" dirty="0"/>
          </a:p>
          <a:p>
            <a:r>
              <a:rPr lang="zh-CN" altLang="en-US" dirty="0"/>
              <a:t>高阶应用</a:t>
            </a:r>
            <a:r>
              <a:rPr lang="en-US" altLang="zh-CN" dirty="0"/>
              <a:t>——</a:t>
            </a:r>
            <a:r>
              <a:rPr lang="zh-CN" altLang="en-US" dirty="0"/>
              <a:t>用</a:t>
            </a:r>
            <a:r>
              <a:rPr lang="en-US" altLang="zh-CN" dirty="0"/>
              <a:t>C</a:t>
            </a:r>
            <a:r>
              <a:rPr lang="zh-CN" altLang="en-US" dirty="0"/>
              <a:t>语言熟练开发基于</a:t>
            </a:r>
            <a:r>
              <a:rPr lang="en-US" altLang="zh-CN" dirty="0"/>
              <a:t>Linux</a:t>
            </a:r>
            <a:r>
              <a:rPr lang="zh-CN" altLang="en-US" dirty="0"/>
              <a:t>的各种高级（面向用户）和低级（面向硬件）应用程序</a:t>
            </a:r>
            <a:endParaRPr lang="en-US" altLang="zh-CN" dirty="0"/>
          </a:p>
          <a:p>
            <a:r>
              <a:rPr lang="zh-CN" altLang="en-US" sz="4000" dirty="0">
                <a:latin typeface="宋体" panose="02010600030101010101" pitchFamily="2" charset="-122"/>
                <a:ea typeface="宋体" panose="02010600030101010101" pitchFamily="2" charset="-122"/>
              </a:rPr>
              <a:t>唯一途径</a:t>
            </a:r>
            <a:r>
              <a:rPr lang="en-US" altLang="zh-CN" sz="4000" dirty="0">
                <a:latin typeface="宋体" panose="02010600030101010101" pitchFamily="2" charset="-122"/>
                <a:ea typeface="宋体" panose="02010600030101010101" pitchFamily="2" charset="-122"/>
              </a:rPr>
              <a:t>——</a:t>
            </a:r>
            <a:r>
              <a:rPr lang="zh-CN" altLang="en-US" sz="4000" dirty="0">
                <a:latin typeface="宋体" panose="02010600030101010101" pitchFamily="2" charset="-122"/>
                <a:ea typeface="宋体" panose="02010600030101010101" pitchFamily="2" charset="-122"/>
              </a:rPr>
              <a:t>练习、练习再练习！</a:t>
            </a:r>
            <a:endParaRPr lang="en-US" altLang="zh-CN" sz="4000" dirty="0">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5729768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740778"/>
            <a:ext cx="9601200" cy="1303337"/>
          </a:xfrm>
        </p:spPr>
        <p:txBody>
          <a:bodyPr/>
          <a:lstStyle/>
          <a:p>
            <a:r>
              <a:rPr lang="en-US" altLang="zh-CN" kern="1800" dirty="0">
                <a:latin typeface="Times New Roman"/>
                <a:ea typeface="黑体"/>
              </a:rPr>
              <a:t>4.3  </a:t>
            </a:r>
            <a:r>
              <a:rPr lang="zh-CN" altLang="en-US" kern="1800" dirty="0">
                <a:latin typeface="Times New Roman"/>
                <a:ea typeface="黑体"/>
              </a:rPr>
              <a:t>创建一个文本文件</a:t>
            </a:r>
            <a:endParaRPr lang="zh-CN" altLang="en-US" dirty="0"/>
          </a:p>
        </p:txBody>
      </p:sp>
      <p:sp>
        <p:nvSpPr>
          <p:cNvPr id="3" name="内容占位符 2"/>
          <p:cNvSpPr>
            <a:spLocks noGrp="1"/>
          </p:cNvSpPr>
          <p:nvPr>
            <p:ph idx="1"/>
          </p:nvPr>
        </p:nvSpPr>
        <p:spPr>
          <a:xfrm>
            <a:off x="1295400" y="2044115"/>
            <a:ext cx="9601200" cy="1517231"/>
          </a:xfrm>
        </p:spPr>
        <p:txBody>
          <a:bodyPr/>
          <a:lstStyle/>
          <a:p>
            <a:r>
              <a:rPr lang="zh-CN" altLang="en-US" dirty="0">
                <a:latin typeface="华文中宋" panose="02010600040101010101" pitchFamily="2" charset="-122"/>
                <a:ea typeface="华文中宋" panose="02010600040101010101" pitchFamily="2" charset="-122"/>
              </a:rPr>
              <a:t>在</a:t>
            </a:r>
            <a:r>
              <a:rPr lang="en-US" altLang="zh-CN" dirty="0">
                <a:latin typeface="华文中宋" panose="02010600040101010101" pitchFamily="2" charset="-122"/>
                <a:ea typeface="华文中宋" panose="02010600040101010101" pitchFamily="2" charset="-122"/>
              </a:rPr>
              <a:t>Ubuntu</a:t>
            </a:r>
            <a:r>
              <a:rPr lang="zh-CN" altLang="en-US" dirty="0">
                <a:latin typeface="华文中宋" panose="02010600040101010101" pitchFamily="2" charset="-122"/>
                <a:ea typeface="华文中宋" panose="02010600040101010101" pitchFamily="2" charset="-122"/>
              </a:rPr>
              <a:t>中，通过在桌面右击鼠标弹出菜单选择“创建新文档”即可创建一个文本文件。双击这个文件，即可自动打开</a:t>
            </a:r>
            <a:r>
              <a:rPr lang="en-US" altLang="zh-CN" dirty="0">
                <a:latin typeface="华文中宋" panose="02010600040101010101" pitchFamily="2" charset="-122"/>
                <a:ea typeface="华文中宋" panose="02010600040101010101" pitchFamily="2" charset="-122"/>
              </a:rPr>
              <a:t>Ubuntu</a:t>
            </a:r>
            <a:r>
              <a:rPr lang="zh-CN" altLang="en-US" dirty="0">
                <a:latin typeface="华文中宋" panose="02010600040101010101" pitchFamily="2" charset="-122"/>
                <a:ea typeface="华文中宋" panose="02010600040101010101" pitchFamily="2" charset="-122"/>
              </a:rPr>
              <a:t>随带的文本编辑器</a:t>
            </a:r>
            <a:r>
              <a:rPr lang="en-US" altLang="zh-CN" dirty="0" err="1">
                <a:latin typeface="华文中宋" panose="02010600040101010101" pitchFamily="2" charset="-122"/>
                <a:ea typeface="华文中宋" panose="02010600040101010101" pitchFamily="2" charset="-122"/>
              </a:rPr>
              <a:t>gedit</a:t>
            </a:r>
            <a:r>
              <a:rPr lang="zh-CN" altLang="en-US" dirty="0">
                <a:latin typeface="华文中宋" panose="02010600040101010101" pitchFamily="2" charset="-122"/>
                <a:ea typeface="华文中宋" panose="02010600040101010101" pitchFamily="2" charset="-122"/>
              </a:rPr>
              <a:t>，进入该文件的编辑状态。</a:t>
            </a:r>
            <a:r>
              <a:rPr lang="en-US" altLang="zh-CN" dirty="0" err="1">
                <a:latin typeface="华文中宋" panose="02010600040101010101" pitchFamily="2" charset="-122"/>
                <a:ea typeface="华文中宋" panose="02010600040101010101" pitchFamily="2" charset="-122"/>
              </a:rPr>
              <a:t>Gedit</a:t>
            </a:r>
            <a:r>
              <a:rPr lang="zh-CN" altLang="en-US" dirty="0">
                <a:latin typeface="华文中宋" panose="02010600040101010101" pitchFamily="2" charset="-122"/>
                <a:ea typeface="华文中宋" panose="02010600040101010101" pitchFamily="2" charset="-122"/>
              </a:rPr>
              <a:t>具有加密、高亮、拼写检查、行号、缩进等功能。</a:t>
            </a:r>
            <a:endParaRPr lang="zh-CN" altLang="en-US" dirty="0"/>
          </a:p>
        </p:txBody>
      </p:sp>
      <p:pic>
        <p:nvPicPr>
          <p:cNvPr id="4" name="图片 3"/>
          <p:cNvPicPr>
            <a:picLocks noChangeAspect="1"/>
          </p:cNvPicPr>
          <p:nvPr/>
        </p:nvPicPr>
        <p:blipFill>
          <a:blip r:embed="rId2"/>
          <a:stretch>
            <a:fillRect/>
          </a:stretch>
        </p:blipFill>
        <p:spPr>
          <a:xfrm>
            <a:off x="1596000" y="3673643"/>
            <a:ext cx="9000000" cy="2533333"/>
          </a:xfrm>
          <a:prstGeom prst="rect">
            <a:avLst/>
          </a:prstGeom>
        </p:spPr>
      </p:pic>
    </p:spTree>
    <p:extLst>
      <p:ext uri="{BB962C8B-B14F-4D97-AF65-F5344CB8AC3E}">
        <p14:creationId xmlns:p14="http://schemas.microsoft.com/office/powerpoint/2010/main" val="2108480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6221" y="854326"/>
            <a:ext cx="2833184" cy="1303337"/>
          </a:xfrm>
        </p:spPr>
        <p:txBody>
          <a:bodyPr/>
          <a:lstStyle/>
          <a:p>
            <a:r>
              <a:rPr lang="en-US" altLang="zh-CN" dirty="0" err="1"/>
              <a:t>Gedit</a:t>
            </a:r>
            <a:endParaRPr lang="zh-CN" altLang="en-US" dirty="0"/>
          </a:p>
        </p:txBody>
      </p:sp>
      <p:sp>
        <p:nvSpPr>
          <p:cNvPr id="3" name="内容占位符 2"/>
          <p:cNvSpPr>
            <a:spLocks noGrp="1"/>
          </p:cNvSpPr>
          <p:nvPr>
            <p:ph idx="1"/>
          </p:nvPr>
        </p:nvSpPr>
        <p:spPr>
          <a:xfrm>
            <a:off x="752850" y="2460908"/>
            <a:ext cx="3019926" cy="3889910"/>
          </a:xfrm>
        </p:spPr>
        <p:txBody>
          <a:bodyPr/>
          <a:lstStyle/>
          <a:p>
            <a:r>
              <a:rPr lang="zh-CN" altLang="en-US" dirty="0">
                <a:latin typeface="华文中宋" panose="02010600040101010101" pitchFamily="2" charset="-122"/>
                <a:ea typeface="华文中宋" panose="02010600040101010101" pitchFamily="2" charset="-122"/>
              </a:rPr>
              <a:t>在</a:t>
            </a:r>
            <a:r>
              <a:rPr lang="en-US" altLang="zh-CN" dirty="0" err="1">
                <a:latin typeface="华文中宋" panose="02010600040101010101" pitchFamily="2" charset="-122"/>
                <a:ea typeface="华文中宋" panose="02010600040101010101" pitchFamily="2" charset="-122"/>
              </a:rPr>
              <a:t>Gedit</a:t>
            </a:r>
            <a:r>
              <a:rPr lang="zh-CN" altLang="en-US" dirty="0">
                <a:latin typeface="华文中宋" panose="02010600040101010101" pitchFamily="2" charset="-122"/>
                <a:ea typeface="华文中宋" panose="02010600040101010101" pitchFamily="2" charset="-122"/>
              </a:rPr>
              <a:t>内编辑完文件后，可以按“保存”或“另存为”或“关闭”则会自动弹出“另存为”，即可实现文档的保存。</a:t>
            </a:r>
            <a:r>
              <a:rPr lang="en-US" altLang="zh-CN" dirty="0" err="1">
                <a:latin typeface="华文中宋" panose="02010600040101010101" pitchFamily="2" charset="-122"/>
                <a:ea typeface="华文中宋" panose="02010600040101010101" pitchFamily="2" charset="-122"/>
              </a:rPr>
              <a:t>Gedit</a:t>
            </a:r>
            <a:r>
              <a:rPr lang="zh-CN" altLang="en-US" dirty="0">
                <a:latin typeface="华文中宋" panose="02010600040101010101" pitchFamily="2" charset="-122"/>
                <a:ea typeface="华文中宋" panose="02010600040101010101" pitchFamily="2" charset="-122"/>
              </a:rPr>
              <a:t>还在其界面的左下角提供了存储字符编码的选择。如右图。</a:t>
            </a:r>
          </a:p>
        </p:txBody>
      </p:sp>
      <p:pic>
        <p:nvPicPr>
          <p:cNvPr id="4" name="图片 3"/>
          <p:cNvPicPr>
            <a:picLocks noChangeAspect="1"/>
          </p:cNvPicPr>
          <p:nvPr/>
        </p:nvPicPr>
        <p:blipFill>
          <a:blip r:embed="rId2"/>
          <a:stretch>
            <a:fillRect/>
          </a:stretch>
        </p:blipFill>
        <p:spPr>
          <a:xfrm>
            <a:off x="3679406" y="731770"/>
            <a:ext cx="8009524" cy="5619048"/>
          </a:xfrm>
          <a:prstGeom prst="rect">
            <a:avLst/>
          </a:prstGeom>
        </p:spPr>
      </p:pic>
    </p:spTree>
    <p:extLst>
      <p:ext uri="{BB962C8B-B14F-4D97-AF65-F5344CB8AC3E}">
        <p14:creationId xmlns:p14="http://schemas.microsoft.com/office/powerpoint/2010/main" val="20985461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4.4  </a:t>
            </a:r>
            <a:r>
              <a:rPr lang="zh-CN" altLang="en-US" dirty="0">
                <a:latin typeface="华文中宋" panose="02010600040101010101" pitchFamily="2" charset="-122"/>
                <a:ea typeface="华文中宋" panose="02010600040101010101" pitchFamily="2" charset="-122"/>
              </a:rPr>
              <a:t>个性化设置</a:t>
            </a:r>
          </a:p>
        </p:txBody>
      </p:sp>
      <p:sp>
        <p:nvSpPr>
          <p:cNvPr id="3" name="内容占位符 2"/>
          <p:cNvSpPr>
            <a:spLocks noGrp="1"/>
          </p:cNvSpPr>
          <p:nvPr>
            <p:ph idx="1"/>
          </p:nvPr>
        </p:nvSpPr>
        <p:spPr/>
        <p:txBody>
          <a:bodyPr/>
          <a:lstStyle/>
          <a:p>
            <a:r>
              <a:rPr lang="zh-CN" altLang="en-US" sz="2800" dirty="0">
                <a:latin typeface="华文中宋" panose="02010600040101010101" pitchFamily="2" charset="-122"/>
                <a:ea typeface="华文中宋" panose="02010600040101010101" pitchFamily="2" charset="-122"/>
              </a:rPr>
              <a:t>桌面背景和字体</a:t>
            </a:r>
            <a:endParaRPr lang="en-US" altLang="zh-CN" sz="2800" dirty="0">
              <a:latin typeface="华文中宋" panose="02010600040101010101" pitchFamily="2" charset="-122"/>
              <a:ea typeface="华文中宋" panose="02010600040101010101" pitchFamily="2" charset="-122"/>
            </a:endParaRPr>
          </a:p>
          <a:p>
            <a:r>
              <a:rPr lang="zh-CN" altLang="en-US" sz="2800" dirty="0">
                <a:latin typeface="华文中宋" panose="02010600040101010101" pitchFamily="2" charset="-122"/>
                <a:ea typeface="华文中宋" panose="02010600040101010101" pitchFamily="2" charset="-122"/>
              </a:rPr>
              <a:t>显示器分辨率</a:t>
            </a:r>
            <a:endParaRPr lang="en-US" altLang="zh-CN" sz="2800" dirty="0">
              <a:latin typeface="华文中宋" panose="02010600040101010101" pitchFamily="2" charset="-122"/>
              <a:ea typeface="华文中宋" panose="02010600040101010101" pitchFamily="2" charset="-122"/>
            </a:endParaRPr>
          </a:p>
          <a:p>
            <a:r>
              <a:rPr lang="zh-CN" altLang="en-US" sz="2800" dirty="0">
                <a:latin typeface="华文中宋" panose="02010600040101010101" pitchFamily="2" charset="-122"/>
                <a:ea typeface="华文中宋" panose="02010600040101010101" pitchFamily="2" charset="-122"/>
              </a:rPr>
              <a:t>鼠标和键盘</a:t>
            </a:r>
            <a:endParaRPr lang="en-US" altLang="zh-CN" sz="2800" dirty="0">
              <a:latin typeface="华文中宋" panose="02010600040101010101" pitchFamily="2" charset="-122"/>
              <a:ea typeface="华文中宋" panose="02010600040101010101" pitchFamily="2" charset="-122"/>
            </a:endParaRPr>
          </a:p>
          <a:p>
            <a:r>
              <a:rPr lang="zh-CN" altLang="en-US" sz="2800" dirty="0">
                <a:latin typeface="华文中宋" panose="02010600040101010101" pitchFamily="2" charset="-122"/>
                <a:ea typeface="华文中宋" panose="02010600040101010101" pitchFamily="2" charset="-122"/>
              </a:rPr>
              <a:t>键盘快捷键</a:t>
            </a:r>
            <a:endParaRPr lang="en-US" altLang="zh-CN" sz="2800" dirty="0">
              <a:latin typeface="华文中宋" panose="02010600040101010101" pitchFamily="2" charset="-122"/>
              <a:ea typeface="华文中宋" panose="02010600040101010101" pitchFamily="2" charset="-122"/>
            </a:endParaRPr>
          </a:p>
          <a:p>
            <a:endParaRPr lang="zh-CN" altLang="en-US" sz="28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510696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桌面背景和字体</a:t>
            </a:r>
            <a:br>
              <a:rPr lang="en-US" altLang="zh-CN" dirty="0">
                <a:latin typeface="华文中宋" panose="02010600040101010101" pitchFamily="2" charset="-122"/>
                <a:ea typeface="华文中宋" panose="02010600040101010101" pitchFamily="2" charset="-122"/>
              </a:rPr>
            </a:br>
            <a:endParaRPr lang="zh-CN" altLang="en-US" dirty="0"/>
          </a:p>
        </p:txBody>
      </p:sp>
      <p:pic>
        <p:nvPicPr>
          <p:cNvPr id="4" name="内容占位符 3"/>
          <p:cNvPicPr>
            <a:picLocks noGrp="1" noChangeAspect="1"/>
          </p:cNvPicPr>
          <p:nvPr>
            <p:ph idx="1"/>
          </p:nvPr>
        </p:nvPicPr>
        <p:blipFill>
          <a:blip r:embed="rId2"/>
          <a:stretch>
            <a:fillRect/>
          </a:stretch>
        </p:blipFill>
        <p:spPr>
          <a:xfrm>
            <a:off x="586098" y="2286000"/>
            <a:ext cx="3331836" cy="2703095"/>
          </a:xfrm>
          <a:prstGeom prst="rect">
            <a:avLst/>
          </a:prstGeom>
        </p:spPr>
      </p:pic>
      <p:pic>
        <p:nvPicPr>
          <p:cNvPr id="5" name="图片 4"/>
          <p:cNvPicPr>
            <a:picLocks noChangeAspect="1"/>
          </p:cNvPicPr>
          <p:nvPr/>
        </p:nvPicPr>
        <p:blipFill>
          <a:blip r:embed="rId3"/>
          <a:stretch>
            <a:fillRect/>
          </a:stretch>
        </p:blipFill>
        <p:spPr>
          <a:xfrm>
            <a:off x="7732260" y="2321904"/>
            <a:ext cx="3437246" cy="2667191"/>
          </a:xfrm>
          <a:prstGeom prst="rect">
            <a:avLst/>
          </a:prstGeom>
        </p:spPr>
      </p:pic>
      <p:pic>
        <p:nvPicPr>
          <p:cNvPr id="6" name="图片 5"/>
          <p:cNvPicPr>
            <a:picLocks noChangeAspect="1"/>
          </p:cNvPicPr>
          <p:nvPr/>
        </p:nvPicPr>
        <p:blipFill>
          <a:blip r:embed="rId4"/>
          <a:stretch>
            <a:fillRect/>
          </a:stretch>
        </p:blipFill>
        <p:spPr>
          <a:xfrm>
            <a:off x="4099197" y="2321904"/>
            <a:ext cx="3499203" cy="2667191"/>
          </a:xfrm>
          <a:prstGeom prst="rect">
            <a:avLst/>
          </a:prstGeom>
        </p:spPr>
      </p:pic>
      <p:sp>
        <p:nvSpPr>
          <p:cNvPr id="7" name="文本框 6"/>
          <p:cNvSpPr txBox="1"/>
          <p:nvPr/>
        </p:nvSpPr>
        <p:spPr>
          <a:xfrm>
            <a:off x="5158987" y="5149516"/>
            <a:ext cx="1379621" cy="369332"/>
          </a:xfrm>
          <a:prstGeom prst="rect">
            <a:avLst/>
          </a:prstGeom>
          <a:noFill/>
        </p:spPr>
        <p:txBody>
          <a:bodyPr wrap="square" rtlCol="0">
            <a:spAutoFit/>
          </a:bodyPr>
          <a:lstStyle/>
          <a:p>
            <a:r>
              <a:rPr lang="zh-CN" altLang="en-US" dirty="0"/>
              <a:t>自选图片</a:t>
            </a:r>
          </a:p>
        </p:txBody>
      </p:sp>
      <p:sp>
        <p:nvSpPr>
          <p:cNvPr id="8" name="文本框 7"/>
          <p:cNvSpPr txBox="1"/>
          <p:nvPr/>
        </p:nvSpPr>
        <p:spPr>
          <a:xfrm>
            <a:off x="9073261" y="5024999"/>
            <a:ext cx="1379621" cy="369332"/>
          </a:xfrm>
          <a:prstGeom prst="rect">
            <a:avLst/>
          </a:prstGeom>
          <a:noFill/>
        </p:spPr>
        <p:txBody>
          <a:bodyPr wrap="square" rtlCol="0">
            <a:spAutoFit/>
          </a:bodyPr>
          <a:lstStyle/>
          <a:p>
            <a:r>
              <a:rPr lang="zh-CN" altLang="en-US" dirty="0"/>
              <a:t>字体选择</a:t>
            </a:r>
          </a:p>
        </p:txBody>
      </p:sp>
      <p:sp>
        <p:nvSpPr>
          <p:cNvPr id="9" name="文本框 8"/>
          <p:cNvSpPr txBox="1"/>
          <p:nvPr/>
        </p:nvSpPr>
        <p:spPr>
          <a:xfrm>
            <a:off x="1562205" y="5133474"/>
            <a:ext cx="1379621" cy="369332"/>
          </a:xfrm>
          <a:prstGeom prst="rect">
            <a:avLst/>
          </a:prstGeom>
          <a:noFill/>
        </p:spPr>
        <p:txBody>
          <a:bodyPr wrap="square" rtlCol="0">
            <a:spAutoFit/>
          </a:bodyPr>
          <a:lstStyle/>
          <a:p>
            <a:r>
              <a:rPr lang="zh-CN" altLang="en-US" dirty="0"/>
              <a:t>默认壁纸</a:t>
            </a:r>
          </a:p>
        </p:txBody>
      </p:sp>
    </p:spTree>
    <p:extLst>
      <p:ext uri="{BB962C8B-B14F-4D97-AF65-F5344CB8AC3E}">
        <p14:creationId xmlns:p14="http://schemas.microsoft.com/office/powerpoint/2010/main" val="988892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中宋" panose="02010600040101010101" pitchFamily="2" charset="-122"/>
                <a:ea typeface="华文中宋" panose="02010600040101010101" pitchFamily="2" charset="-122"/>
              </a:rPr>
              <a:t>显示器分辨率</a:t>
            </a:r>
            <a:br>
              <a:rPr lang="en-US" altLang="zh-CN" dirty="0">
                <a:latin typeface="华文中宋" panose="02010600040101010101" pitchFamily="2" charset="-122"/>
                <a:ea typeface="华文中宋" panose="02010600040101010101" pitchFamily="2" charset="-122"/>
              </a:rPr>
            </a:br>
            <a:endParaRPr lang="zh-CN" altLang="en-US" dirty="0"/>
          </a:p>
        </p:txBody>
      </p:sp>
      <p:sp>
        <p:nvSpPr>
          <p:cNvPr id="3" name="内容占位符 2"/>
          <p:cNvSpPr>
            <a:spLocks noGrp="1"/>
          </p:cNvSpPr>
          <p:nvPr>
            <p:ph idx="1"/>
          </p:nvPr>
        </p:nvSpPr>
        <p:spPr>
          <a:xfrm>
            <a:off x="1295400" y="2557463"/>
            <a:ext cx="4078705" cy="3317875"/>
          </a:xfrm>
        </p:spPr>
        <p:txBody>
          <a:bodyPr/>
          <a:lstStyle/>
          <a:p>
            <a:endParaRPr lang="zh-CN" altLang="en-US" dirty="0"/>
          </a:p>
        </p:txBody>
      </p:sp>
      <p:pic>
        <p:nvPicPr>
          <p:cNvPr id="4" name="图片 3"/>
          <p:cNvPicPr>
            <a:picLocks noChangeAspect="1"/>
          </p:cNvPicPr>
          <p:nvPr/>
        </p:nvPicPr>
        <p:blipFill>
          <a:blip r:embed="rId2"/>
          <a:stretch>
            <a:fillRect/>
          </a:stretch>
        </p:blipFill>
        <p:spPr>
          <a:xfrm>
            <a:off x="5598257" y="1905736"/>
            <a:ext cx="5038095" cy="3752381"/>
          </a:xfrm>
          <a:prstGeom prst="rect">
            <a:avLst/>
          </a:prstGeom>
        </p:spPr>
      </p:pic>
    </p:spTree>
    <p:extLst>
      <p:ext uri="{BB962C8B-B14F-4D97-AF65-F5344CB8AC3E}">
        <p14:creationId xmlns:p14="http://schemas.microsoft.com/office/powerpoint/2010/main" val="4260231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6274" y="681775"/>
            <a:ext cx="3308408" cy="1303337"/>
          </a:xfrm>
        </p:spPr>
        <p:txBody>
          <a:bodyPr/>
          <a:lstStyle/>
          <a:p>
            <a:r>
              <a:rPr lang="zh-CN" altLang="en-US" dirty="0">
                <a:latin typeface="华文中宋" panose="02010600040101010101" pitchFamily="2" charset="-122"/>
                <a:ea typeface="华文中宋" panose="02010600040101010101" pitchFamily="2" charset="-122"/>
              </a:rPr>
              <a:t>代理服务器</a:t>
            </a:r>
            <a:endParaRPr lang="zh-CN" altLang="en-US" dirty="0"/>
          </a:p>
        </p:txBody>
      </p:sp>
      <p:sp>
        <p:nvSpPr>
          <p:cNvPr id="3" name="内容占位符 2"/>
          <p:cNvSpPr>
            <a:spLocks noGrp="1"/>
          </p:cNvSpPr>
          <p:nvPr>
            <p:ph idx="1"/>
          </p:nvPr>
        </p:nvSpPr>
        <p:spPr>
          <a:xfrm>
            <a:off x="866274" y="2486526"/>
            <a:ext cx="2935705" cy="3715707"/>
          </a:xfrm>
        </p:spPr>
        <p:txBody>
          <a:bodyPr/>
          <a:lstStyle/>
          <a:p>
            <a:r>
              <a:rPr lang="zh-CN" altLang="en-US" dirty="0">
                <a:latin typeface="华文中宋" panose="02010600040101010101" pitchFamily="2" charset="-122"/>
                <a:ea typeface="华文中宋" panose="02010600040101010101" pitchFamily="2" charset="-122"/>
              </a:rPr>
              <a:t>设置互联网访问代理服务器</a:t>
            </a:r>
          </a:p>
        </p:txBody>
      </p:sp>
      <p:pic>
        <p:nvPicPr>
          <p:cNvPr id="4" name="图片 3"/>
          <p:cNvPicPr>
            <a:picLocks noChangeAspect="1"/>
          </p:cNvPicPr>
          <p:nvPr/>
        </p:nvPicPr>
        <p:blipFill>
          <a:blip r:embed="rId2"/>
          <a:stretch>
            <a:fillRect/>
          </a:stretch>
        </p:blipFill>
        <p:spPr>
          <a:xfrm>
            <a:off x="3950092" y="1008671"/>
            <a:ext cx="7628571" cy="4866667"/>
          </a:xfrm>
          <a:prstGeom prst="rect">
            <a:avLst/>
          </a:prstGeom>
        </p:spPr>
      </p:pic>
    </p:spTree>
    <p:extLst>
      <p:ext uri="{BB962C8B-B14F-4D97-AF65-F5344CB8AC3E}">
        <p14:creationId xmlns:p14="http://schemas.microsoft.com/office/powerpoint/2010/main" val="10142888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725991"/>
            <a:ext cx="9601200" cy="846136"/>
          </a:xfrm>
        </p:spPr>
        <p:txBody>
          <a:bodyPr/>
          <a:lstStyle/>
          <a:p>
            <a:r>
              <a:rPr lang="zh-CN" altLang="en-US" dirty="0">
                <a:latin typeface="华文中宋" panose="02010600040101010101" pitchFamily="2" charset="-122"/>
                <a:ea typeface="华文中宋" panose="02010600040101010101" pitchFamily="2" charset="-122"/>
              </a:rPr>
              <a:t>鼠标和键盘</a:t>
            </a:r>
            <a:endParaRPr lang="zh-CN" altLang="en-US" dirty="0"/>
          </a:p>
        </p:txBody>
      </p:sp>
      <p:sp>
        <p:nvSpPr>
          <p:cNvPr id="3" name="内容占位符 2"/>
          <p:cNvSpPr>
            <a:spLocks noGrp="1"/>
          </p:cNvSpPr>
          <p:nvPr>
            <p:ph idx="1"/>
          </p:nvPr>
        </p:nvSpPr>
        <p:spPr>
          <a:xfrm>
            <a:off x="1030364" y="1572127"/>
            <a:ext cx="10131272" cy="827422"/>
          </a:xfrm>
        </p:spPr>
        <p:txBody>
          <a:bodyPr/>
          <a:lstStyle/>
          <a:p>
            <a:r>
              <a:rPr lang="zh-CN" altLang="en-US" dirty="0">
                <a:latin typeface="华文中宋" panose="02010600040101010101" pitchFamily="2" charset="-122"/>
                <a:ea typeface="华文中宋" panose="02010600040101010101" pitchFamily="2" charset="-122"/>
              </a:rPr>
              <a:t>设置键盘和鼠标的按键响应时间，鼠标移动速度等</a:t>
            </a:r>
          </a:p>
        </p:txBody>
      </p:sp>
      <p:pic>
        <p:nvPicPr>
          <p:cNvPr id="4" name="图片 3"/>
          <p:cNvPicPr>
            <a:picLocks noChangeAspect="1"/>
          </p:cNvPicPr>
          <p:nvPr/>
        </p:nvPicPr>
        <p:blipFill>
          <a:blip r:embed="rId2"/>
          <a:stretch>
            <a:fillRect/>
          </a:stretch>
        </p:blipFill>
        <p:spPr>
          <a:xfrm>
            <a:off x="1529333" y="2557463"/>
            <a:ext cx="9133333" cy="3600000"/>
          </a:xfrm>
          <a:prstGeom prst="rect">
            <a:avLst/>
          </a:prstGeom>
        </p:spPr>
      </p:pic>
    </p:spTree>
    <p:extLst>
      <p:ext uri="{BB962C8B-B14F-4D97-AF65-F5344CB8AC3E}">
        <p14:creationId xmlns:p14="http://schemas.microsoft.com/office/powerpoint/2010/main" val="312115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7484" y="580359"/>
            <a:ext cx="9601200" cy="982495"/>
          </a:xfrm>
        </p:spPr>
        <p:txBody>
          <a:bodyPr/>
          <a:lstStyle/>
          <a:p>
            <a:r>
              <a:rPr lang="zh-CN" altLang="en-US" dirty="0">
                <a:latin typeface="华文中宋" panose="02010600040101010101" pitchFamily="2" charset="-122"/>
                <a:ea typeface="华文中宋" panose="02010600040101010101" pitchFamily="2" charset="-122"/>
              </a:rPr>
              <a:t>键盘快捷键</a:t>
            </a:r>
            <a:endParaRPr lang="zh-CN" altLang="en-US" dirty="0"/>
          </a:p>
        </p:txBody>
      </p:sp>
      <p:pic>
        <p:nvPicPr>
          <p:cNvPr id="4" name="内容占位符 3"/>
          <p:cNvPicPr>
            <a:picLocks noGrp="1" noChangeAspect="1"/>
          </p:cNvPicPr>
          <p:nvPr>
            <p:ph idx="1"/>
          </p:nvPr>
        </p:nvPicPr>
        <p:blipFill>
          <a:blip r:embed="rId2"/>
          <a:stretch>
            <a:fillRect/>
          </a:stretch>
        </p:blipFill>
        <p:spPr>
          <a:xfrm>
            <a:off x="3826254" y="1562854"/>
            <a:ext cx="7427070" cy="4801071"/>
          </a:xfrm>
          <a:prstGeom prst="rect">
            <a:avLst/>
          </a:prstGeom>
        </p:spPr>
      </p:pic>
    </p:spTree>
    <p:extLst>
      <p:ext uri="{BB962C8B-B14F-4D97-AF65-F5344CB8AC3E}">
        <p14:creationId xmlns:p14="http://schemas.microsoft.com/office/powerpoint/2010/main" val="31156056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华文中宋" panose="02010600040101010101" pitchFamily="2" charset="-122"/>
                <a:ea typeface="华文中宋" panose="02010600040101010101" pitchFamily="2" charset="-122"/>
              </a:rPr>
              <a:t>Ubuntu</a:t>
            </a:r>
            <a:r>
              <a:rPr lang="zh-CN" altLang="en-US" dirty="0">
                <a:latin typeface="华文中宋" panose="02010600040101010101" pitchFamily="2" charset="-122"/>
                <a:ea typeface="华文中宋" panose="02010600040101010101" pitchFamily="2" charset="-122"/>
              </a:rPr>
              <a:t>的桌面</a:t>
            </a:r>
          </a:p>
        </p:txBody>
      </p:sp>
      <p:sp>
        <p:nvSpPr>
          <p:cNvPr id="3" name="内容占位符 2"/>
          <p:cNvSpPr>
            <a:spLocks noGrp="1"/>
          </p:cNvSpPr>
          <p:nvPr>
            <p:ph idx="1"/>
          </p:nvPr>
        </p:nvSpPr>
        <p:spPr>
          <a:xfrm>
            <a:off x="882316" y="2557463"/>
            <a:ext cx="10443410" cy="3490411"/>
          </a:xfrm>
        </p:spPr>
        <p:txBody>
          <a:bodyPr/>
          <a:lstStyle/>
          <a:p>
            <a:r>
              <a:rPr lang="en-US" altLang="zh-CN" dirty="0">
                <a:latin typeface="华文中宋" panose="02010600040101010101" pitchFamily="2" charset="-122"/>
                <a:ea typeface="华文中宋" panose="02010600040101010101" pitchFamily="2" charset="-122"/>
              </a:rPr>
              <a:t>Ubuntu</a:t>
            </a:r>
            <a:r>
              <a:rPr lang="zh-CN" altLang="en-US" dirty="0">
                <a:latin typeface="华文中宋" panose="02010600040101010101" pitchFamily="2" charset="-122"/>
                <a:ea typeface="华文中宋" panose="02010600040101010101" pitchFamily="2" charset="-122"/>
              </a:rPr>
              <a:t>本身并不提供图形界面，它是基于命令行界面的。它的桌面是外挂</a:t>
            </a:r>
            <a:r>
              <a:rPr lang="en-US" altLang="zh-CN" dirty="0">
                <a:latin typeface="华文中宋" panose="02010600040101010101" pitchFamily="2" charset="-122"/>
                <a:ea typeface="华文中宋" panose="02010600040101010101" pitchFamily="2" charset="-122"/>
              </a:rPr>
              <a:t>X</a:t>
            </a:r>
            <a:r>
              <a:rPr lang="zh-CN" altLang="en-US" dirty="0">
                <a:latin typeface="华文中宋" panose="02010600040101010101" pitchFamily="2" charset="-122"/>
                <a:ea typeface="华文中宋" panose="02010600040101010101" pitchFamily="2" charset="-122"/>
              </a:rPr>
              <a:t>窗口服务器实现的。</a:t>
            </a:r>
            <a:r>
              <a:rPr lang="en-US" altLang="zh-CN" dirty="0">
                <a:latin typeface="Times New Roman"/>
              </a:rPr>
              <a:t>X</a:t>
            </a:r>
            <a:r>
              <a:rPr lang="zh-CN" altLang="en-US" dirty="0">
                <a:latin typeface="Times New Roman"/>
              </a:rPr>
              <a:t>窗口系统（</a:t>
            </a:r>
            <a:r>
              <a:rPr lang="en-US" altLang="zh-CN" dirty="0">
                <a:latin typeface="Times New Roman"/>
              </a:rPr>
              <a:t>X Window System</a:t>
            </a:r>
            <a:r>
              <a:rPr lang="zh-CN" altLang="en-US" dirty="0">
                <a:latin typeface="Times New Roman"/>
              </a:rPr>
              <a:t>）是</a:t>
            </a:r>
            <a:r>
              <a:rPr lang="en-US" altLang="zh-CN" dirty="0">
                <a:latin typeface="Times New Roman"/>
              </a:rPr>
              <a:t>Linux</a:t>
            </a:r>
            <a:r>
              <a:rPr lang="zh-CN" altLang="en-US" dirty="0">
                <a:latin typeface="Times New Roman"/>
              </a:rPr>
              <a:t>图形用户环境的基础。</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什么是</a:t>
            </a:r>
            <a:r>
              <a:rPr lang="en-US" altLang="zh-CN" dirty="0">
                <a:latin typeface="华文中宋" panose="02010600040101010101" pitchFamily="2" charset="-122"/>
                <a:ea typeface="华文中宋" panose="02010600040101010101" pitchFamily="2" charset="-122"/>
              </a:rPr>
              <a:t>X</a:t>
            </a:r>
            <a:r>
              <a:rPr lang="zh-CN" altLang="en-US" dirty="0">
                <a:latin typeface="华文中宋" panose="02010600040101010101" pitchFamily="2" charset="-122"/>
                <a:ea typeface="华文中宋" panose="02010600040101010101" pitchFamily="2" charset="-122"/>
              </a:rPr>
              <a:t>窗口（</a:t>
            </a:r>
            <a:r>
              <a:rPr lang="en-US" altLang="zh-CN" dirty="0">
                <a:latin typeface="华文中宋" panose="02010600040101010101" pitchFamily="2" charset="-122"/>
                <a:ea typeface="华文中宋" panose="02010600040101010101" pitchFamily="2" charset="-122"/>
              </a:rPr>
              <a:t>X windows</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lvl="0"/>
            <a:r>
              <a:rPr lang="en-US" altLang="zh-CN" dirty="0">
                <a:latin typeface="华文中宋" panose="02010600040101010101" pitchFamily="2" charset="-122"/>
                <a:ea typeface="华文中宋" panose="02010600040101010101" pitchFamily="2" charset="-122"/>
              </a:rPr>
              <a:t>X</a:t>
            </a:r>
            <a:r>
              <a:rPr lang="zh-CN" altLang="en-US" dirty="0">
                <a:latin typeface="华文中宋" panose="02010600040101010101" pitchFamily="2" charset="-122"/>
                <a:ea typeface="华文中宋" panose="02010600040101010101" pitchFamily="2" charset="-122"/>
              </a:rPr>
              <a:t>窗口系统最初诞生于</a:t>
            </a:r>
            <a:r>
              <a:rPr lang="en-US" altLang="zh-CN" dirty="0">
                <a:latin typeface="华文中宋" panose="02010600040101010101" pitchFamily="2" charset="-122"/>
                <a:ea typeface="华文中宋" panose="02010600040101010101" pitchFamily="2" charset="-122"/>
              </a:rPr>
              <a:t>MIT</a:t>
            </a:r>
            <a:r>
              <a:rPr lang="zh-CN" altLang="en-US" dirty="0">
                <a:latin typeface="华文中宋" panose="02010600040101010101" pitchFamily="2" charset="-122"/>
                <a:ea typeface="华文中宋" panose="02010600040101010101" pitchFamily="2" charset="-122"/>
              </a:rPr>
              <a:t>（麻省理工大学）的</a:t>
            </a:r>
            <a:r>
              <a:rPr lang="en-US" altLang="zh-CN" dirty="0">
                <a:latin typeface="华文中宋" panose="02010600040101010101" pitchFamily="2" charset="-122"/>
                <a:ea typeface="华文中宋" panose="02010600040101010101" pitchFamily="2" charset="-122"/>
              </a:rPr>
              <a:t>Athena</a:t>
            </a:r>
            <a:r>
              <a:rPr lang="zh-CN" altLang="en-US" dirty="0">
                <a:latin typeface="华文中宋" panose="02010600040101010101" pitchFamily="2" charset="-122"/>
                <a:ea typeface="华文中宋" panose="02010600040101010101" pitchFamily="2" charset="-122"/>
              </a:rPr>
              <a:t>项目，时间是</a:t>
            </a:r>
            <a:r>
              <a:rPr lang="en-US" altLang="zh-CN" dirty="0">
                <a:latin typeface="华文中宋" panose="02010600040101010101" pitchFamily="2" charset="-122"/>
                <a:ea typeface="华文中宋" panose="02010600040101010101" pitchFamily="2" charset="-122"/>
              </a:rPr>
              <a:t>20</a:t>
            </a:r>
            <a:r>
              <a:rPr lang="zh-CN" altLang="en-US" dirty="0">
                <a:latin typeface="华文中宋" panose="02010600040101010101" pitchFamily="2" charset="-122"/>
                <a:ea typeface="华文中宋" panose="02010600040101010101" pitchFamily="2" charset="-122"/>
              </a:rPr>
              <a:t>世纪</a:t>
            </a:r>
            <a:r>
              <a:rPr lang="en-US" altLang="zh-CN" dirty="0">
                <a:latin typeface="华文中宋" panose="02010600040101010101" pitchFamily="2" charset="-122"/>
                <a:ea typeface="华文中宋" panose="02010600040101010101" pitchFamily="2" charset="-122"/>
              </a:rPr>
              <a:t>80</a:t>
            </a:r>
            <a:r>
              <a:rPr lang="zh-CN" altLang="en-US" dirty="0">
                <a:latin typeface="华文中宋" panose="02010600040101010101" pitchFamily="2" charset="-122"/>
                <a:ea typeface="华文中宋" panose="02010600040101010101" pitchFamily="2" charset="-122"/>
              </a:rPr>
              <a:t>年代。</a:t>
            </a:r>
            <a:r>
              <a:rPr lang="en-US" altLang="zh-CN" dirty="0">
                <a:latin typeface="华文中宋" panose="02010600040101010101" pitchFamily="2" charset="-122"/>
                <a:ea typeface="华文中宋" panose="02010600040101010101" pitchFamily="2" charset="-122"/>
              </a:rPr>
              <a:t>X</a:t>
            </a:r>
            <a:r>
              <a:rPr lang="zh-CN" altLang="en-US" dirty="0">
                <a:latin typeface="华文中宋" panose="02010600040101010101" pitchFamily="2" charset="-122"/>
                <a:ea typeface="华文中宋" panose="02010600040101010101" pitchFamily="2" charset="-122"/>
              </a:rPr>
              <a:t>窗口系统通过软件工具及架构协定来创建操作系统所用的图形用户界面。</a:t>
            </a:r>
            <a:r>
              <a:rPr lang="en-US" altLang="zh-CN" dirty="0">
                <a:latin typeface="华文中宋" panose="02010600040101010101" pitchFamily="2" charset="-122"/>
                <a:ea typeface="华文中宋" panose="02010600040101010101" pitchFamily="2" charset="-122"/>
              </a:rPr>
              <a:t>X</a:t>
            </a:r>
            <a:r>
              <a:rPr lang="zh-CN" altLang="en-US" dirty="0">
                <a:latin typeface="华文中宋" panose="02010600040101010101" pitchFamily="2" charset="-122"/>
                <a:ea typeface="华文中宋" panose="02010600040101010101" pitchFamily="2" charset="-122"/>
              </a:rPr>
              <a:t>系统基于一种独特的服务器</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客户机架构。</a:t>
            </a:r>
          </a:p>
          <a:p>
            <a:endParaRPr lang="en-US" altLang="zh-CN" dirty="0">
              <a:latin typeface="华文中宋" panose="02010600040101010101" pitchFamily="2" charset="-122"/>
              <a:ea typeface="华文中宋" panose="02010600040101010101" pitchFamily="2" charset="-122"/>
            </a:endParaRPr>
          </a:p>
          <a:p>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2815959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9358" y="685884"/>
            <a:ext cx="9601200" cy="1303337"/>
          </a:xfrm>
        </p:spPr>
        <p:txBody>
          <a:bodyPr/>
          <a:lstStyle/>
          <a:p>
            <a:r>
              <a:rPr lang="en-US" altLang="zh-CN" dirty="0"/>
              <a:t>4.5  X</a:t>
            </a:r>
            <a:r>
              <a:rPr lang="zh-CN" altLang="en-US" dirty="0"/>
              <a:t>窗口系统</a:t>
            </a:r>
          </a:p>
        </p:txBody>
      </p:sp>
      <p:sp>
        <p:nvSpPr>
          <p:cNvPr id="3" name="内容占位符 2"/>
          <p:cNvSpPr>
            <a:spLocks noGrp="1"/>
          </p:cNvSpPr>
          <p:nvPr>
            <p:ph idx="1"/>
          </p:nvPr>
        </p:nvSpPr>
        <p:spPr>
          <a:xfrm>
            <a:off x="737937" y="1989221"/>
            <a:ext cx="10684042" cy="4154905"/>
          </a:xfrm>
        </p:spPr>
        <p:txBody>
          <a:bodyPr/>
          <a:lstStyle/>
          <a:p>
            <a:r>
              <a:rPr lang="en-US" altLang="zh-CN" dirty="0"/>
              <a:t>X</a:t>
            </a:r>
            <a:r>
              <a:rPr lang="zh-CN" altLang="en-US" dirty="0"/>
              <a:t>窗口系统的构成</a:t>
            </a:r>
            <a:endParaRPr lang="en-US" altLang="zh-CN" dirty="0"/>
          </a:p>
          <a:p>
            <a:pPr lvl="0"/>
            <a:r>
              <a:rPr lang="en-US" altLang="zh-CN" dirty="0">
                <a:latin typeface="Times New Roman"/>
              </a:rPr>
              <a:t>1</a:t>
            </a:r>
            <a:r>
              <a:rPr lang="zh-CN" altLang="en-US" dirty="0">
                <a:latin typeface="Times New Roman"/>
              </a:rPr>
              <a:t>．</a:t>
            </a:r>
            <a:r>
              <a:rPr lang="en-US" altLang="zh-CN" dirty="0">
                <a:latin typeface="Times New Roman"/>
              </a:rPr>
              <a:t>X</a:t>
            </a:r>
            <a:r>
              <a:rPr lang="zh-CN" altLang="en-US" dirty="0">
                <a:latin typeface="Times New Roman"/>
              </a:rPr>
              <a:t>服务器</a:t>
            </a:r>
            <a:r>
              <a:rPr lang="en-US" altLang="zh-CN" dirty="0">
                <a:latin typeface="Times New Roman"/>
              </a:rPr>
              <a:t>——</a:t>
            </a:r>
            <a:r>
              <a:rPr lang="zh-CN" altLang="en-US" dirty="0">
                <a:latin typeface="Times New Roman"/>
              </a:rPr>
              <a:t>运行在本地的响应程序，</a:t>
            </a:r>
            <a:r>
              <a:rPr lang="en-US" altLang="zh-CN" dirty="0"/>
              <a:t>X Server</a:t>
            </a:r>
            <a:r>
              <a:rPr lang="zh-CN" altLang="zh-CN" dirty="0"/>
              <a:t>是用来驱动硬件，提供基本的图形显示能力的。</a:t>
            </a:r>
            <a:endParaRPr lang="en-US" altLang="zh-CN" dirty="0"/>
          </a:p>
          <a:p>
            <a:pPr lvl="0"/>
            <a:r>
              <a:rPr lang="en-US" altLang="zh-CN" dirty="0"/>
              <a:t>2.  X</a:t>
            </a:r>
            <a:r>
              <a:rPr lang="zh-CN" altLang="en-US" dirty="0"/>
              <a:t>会话</a:t>
            </a:r>
            <a:r>
              <a:rPr lang="en-US" altLang="zh-CN" dirty="0"/>
              <a:t>——X session</a:t>
            </a:r>
            <a:r>
              <a:rPr lang="zh-CN" altLang="zh-CN" dirty="0"/>
              <a:t>是指</a:t>
            </a:r>
            <a:r>
              <a:rPr lang="en-US" altLang="zh-CN" dirty="0"/>
              <a:t>X server</a:t>
            </a:r>
            <a:r>
              <a:rPr lang="zh-CN" altLang="zh-CN" dirty="0"/>
              <a:t>启动后直到</a:t>
            </a:r>
            <a:r>
              <a:rPr lang="en-US" altLang="zh-CN" dirty="0"/>
              <a:t>X server</a:t>
            </a:r>
            <a:r>
              <a:rPr lang="zh-CN" altLang="zh-CN" dirty="0"/>
              <a:t>关闭之间的这段时间。这期间一切跟</a:t>
            </a:r>
            <a:r>
              <a:rPr lang="en-US" altLang="zh-CN" dirty="0"/>
              <a:t>X</a:t>
            </a:r>
            <a:r>
              <a:rPr lang="zh-CN" altLang="zh-CN" dirty="0"/>
              <a:t>相关的动作都属于</a:t>
            </a:r>
            <a:r>
              <a:rPr lang="en-US" altLang="zh-CN" dirty="0"/>
              <a:t>X session</a:t>
            </a:r>
            <a:r>
              <a:rPr lang="zh-CN" altLang="zh-CN" dirty="0"/>
              <a:t>的内容</a:t>
            </a:r>
            <a:endParaRPr lang="zh-CN" altLang="en-US" dirty="0">
              <a:latin typeface="Times New Roman"/>
            </a:endParaRPr>
          </a:p>
          <a:p>
            <a:r>
              <a:rPr lang="en-US" altLang="zh-CN" dirty="0">
                <a:latin typeface="Times New Roman"/>
              </a:rPr>
              <a:t>3</a:t>
            </a:r>
            <a:r>
              <a:rPr lang="zh-CN" altLang="en-US" dirty="0">
                <a:latin typeface="Times New Roman"/>
              </a:rPr>
              <a:t>．显示管理器（</a:t>
            </a:r>
            <a:r>
              <a:rPr lang="en-US" altLang="zh-CN" dirty="0">
                <a:latin typeface="Times New Roman"/>
              </a:rPr>
              <a:t>Display Manager</a:t>
            </a:r>
            <a:r>
              <a:rPr lang="zh-CN" altLang="en-US" dirty="0">
                <a:latin typeface="Times New Roman"/>
              </a:rPr>
              <a:t>）</a:t>
            </a:r>
            <a:r>
              <a:rPr lang="en-US" altLang="zh-CN" dirty="0">
                <a:latin typeface="Times New Roman"/>
              </a:rPr>
              <a:t>——</a:t>
            </a:r>
            <a:r>
              <a:rPr lang="zh-CN" altLang="en-US" dirty="0">
                <a:latin typeface="Times New Roman"/>
              </a:rPr>
              <a:t>管理显示内容（</a:t>
            </a:r>
            <a:r>
              <a:rPr lang="en-US" altLang="zh-CN" dirty="0"/>
              <a:t>X session</a:t>
            </a:r>
            <a:r>
              <a:rPr lang="zh-CN" altLang="en-US" dirty="0"/>
              <a:t>）</a:t>
            </a:r>
            <a:r>
              <a:rPr lang="zh-CN" altLang="en-US" dirty="0">
                <a:latin typeface="Times New Roman"/>
              </a:rPr>
              <a:t>的程序，</a:t>
            </a:r>
            <a:r>
              <a:rPr lang="zh-CN" altLang="zh-CN" dirty="0"/>
              <a:t>对用户进行认证</a:t>
            </a:r>
            <a:r>
              <a:rPr lang="en-US" altLang="zh-CN" dirty="0"/>
              <a:t>(</a:t>
            </a:r>
            <a:r>
              <a:rPr lang="zh-CN" altLang="zh-CN" dirty="0"/>
              <a:t>也就是用户名密码的输入</a:t>
            </a:r>
            <a:r>
              <a:rPr lang="en-US" altLang="zh-CN" dirty="0"/>
              <a:t>)</a:t>
            </a:r>
            <a:r>
              <a:rPr lang="zh-CN" altLang="zh-CN" dirty="0"/>
              <a:t>，运行事先设置好的程序</a:t>
            </a:r>
            <a:r>
              <a:rPr lang="en-US" altLang="zh-CN" dirty="0"/>
              <a:t>(</a:t>
            </a:r>
            <a:r>
              <a:rPr lang="zh-CN" altLang="zh-CN" dirty="0"/>
              <a:t>比如</a:t>
            </a:r>
            <a:r>
              <a:rPr lang="en-US" altLang="zh-CN" dirty="0" err="1"/>
              <a:t>scim</a:t>
            </a:r>
            <a:r>
              <a:rPr lang="zh-CN" altLang="zh-CN" dirty="0"/>
              <a:t>输入法就是这个时候启动的</a:t>
            </a:r>
            <a:r>
              <a:rPr lang="en-US" altLang="zh-CN" dirty="0"/>
              <a:t>)</a:t>
            </a:r>
            <a:r>
              <a:rPr lang="zh-CN" altLang="zh-CN" dirty="0"/>
              <a:t>等等</a:t>
            </a:r>
            <a:endParaRPr lang="zh-CN" altLang="en-US" dirty="0">
              <a:latin typeface="Times New Roman"/>
            </a:endParaRPr>
          </a:p>
        </p:txBody>
      </p:sp>
    </p:spTree>
    <p:extLst>
      <p:ext uri="{BB962C8B-B14F-4D97-AF65-F5344CB8AC3E}">
        <p14:creationId xmlns:p14="http://schemas.microsoft.com/office/powerpoint/2010/main" val="107593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华文中宋" panose="02010600040101010101" pitchFamily="2" charset="-122"/>
                <a:ea typeface="华文中宋" panose="02010600040101010101" pitchFamily="2" charset="-122"/>
              </a:rPr>
              <a:t>第一篇   基础</a:t>
            </a:r>
            <a:endParaRPr lang="zh-CN" altLang="en-US"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1"/>
          </p:nvPr>
        </p:nvSpPr>
        <p:spPr/>
        <p:txBody>
          <a:bodyPr/>
          <a:lstStyle/>
          <a:p>
            <a:r>
              <a:rPr lang="zh-CN" altLang="en-US" sz="3600" dirty="0">
                <a:latin typeface="华文中宋" panose="02010600040101010101" pitchFamily="2" charset="-122"/>
                <a:ea typeface="华文中宋" panose="02010600040101010101" pitchFamily="2" charset="-122"/>
              </a:rPr>
              <a:t>概述</a:t>
            </a:r>
            <a:endParaRPr lang="en-US" altLang="zh-CN" sz="3600" dirty="0">
              <a:latin typeface="华文中宋" panose="02010600040101010101" pitchFamily="2" charset="-122"/>
              <a:ea typeface="华文中宋" panose="02010600040101010101" pitchFamily="2" charset="-122"/>
            </a:endParaRPr>
          </a:p>
          <a:p>
            <a:r>
              <a:rPr lang="zh-CN" altLang="en-US" sz="3600" dirty="0">
                <a:latin typeface="华文中宋" panose="02010600040101010101" pitchFamily="2" charset="-122"/>
                <a:ea typeface="华文中宋" panose="02010600040101010101" pitchFamily="2" charset="-122"/>
              </a:rPr>
              <a:t>安装</a:t>
            </a:r>
            <a:endParaRPr lang="en-US" altLang="zh-CN" sz="3600" dirty="0">
              <a:latin typeface="华文中宋" panose="02010600040101010101" pitchFamily="2" charset="-122"/>
              <a:ea typeface="华文中宋" panose="02010600040101010101" pitchFamily="2" charset="-122"/>
            </a:endParaRPr>
          </a:p>
          <a:p>
            <a:r>
              <a:rPr lang="zh-CN" altLang="en-US" sz="3600" dirty="0">
                <a:latin typeface="华文中宋" panose="02010600040101010101" pitchFamily="2" charset="-122"/>
                <a:ea typeface="华文中宋" panose="02010600040101010101" pitchFamily="2" charset="-122"/>
              </a:rPr>
              <a:t>基本设置</a:t>
            </a:r>
            <a:endParaRPr lang="en-US" altLang="zh-CN" sz="3600" dirty="0">
              <a:latin typeface="华文中宋" panose="02010600040101010101" pitchFamily="2" charset="-122"/>
              <a:ea typeface="华文中宋" panose="02010600040101010101" pitchFamily="2" charset="-122"/>
            </a:endParaRPr>
          </a:p>
          <a:p>
            <a:r>
              <a:rPr lang="zh-CN" altLang="en-US" sz="3600" dirty="0">
                <a:latin typeface="华文中宋" panose="02010600040101010101" pitchFamily="2" charset="-122"/>
                <a:ea typeface="华文中宋" panose="02010600040101010101" pitchFamily="2" charset="-122"/>
              </a:rPr>
              <a:t>桌面环境</a:t>
            </a:r>
          </a:p>
        </p:txBody>
      </p:sp>
    </p:spTree>
    <p:extLst>
      <p:ext uri="{BB962C8B-B14F-4D97-AF65-F5344CB8AC3E}">
        <p14:creationId xmlns:p14="http://schemas.microsoft.com/office/powerpoint/2010/main" val="42323014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9358" y="685884"/>
            <a:ext cx="9601200" cy="1303337"/>
          </a:xfrm>
        </p:spPr>
        <p:txBody>
          <a:bodyPr/>
          <a:lstStyle/>
          <a:p>
            <a:r>
              <a:rPr lang="en-US" altLang="zh-CN" dirty="0"/>
              <a:t>X</a:t>
            </a:r>
            <a:r>
              <a:rPr lang="zh-CN" altLang="en-US" dirty="0"/>
              <a:t>窗口系统</a:t>
            </a:r>
          </a:p>
        </p:txBody>
      </p:sp>
      <p:sp>
        <p:nvSpPr>
          <p:cNvPr id="3" name="内容占位符 2"/>
          <p:cNvSpPr>
            <a:spLocks noGrp="1"/>
          </p:cNvSpPr>
          <p:nvPr>
            <p:ph idx="1"/>
          </p:nvPr>
        </p:nvSpPr>
        <p:spPr>
          <a:xfrm>
            <a:off x="737937" y="1989221"/>
            <a:ext cx="10684042" cy="4154905"/>
          </a:xfrm>
        </p:spPr>
        <p:txBody>
          <a:bodyPr/>
          <a:lstStyle/>
          <a:p>
            <a:r>
              <a:rPr lang="en-US" altLang="zh-CN" dirty="0"/>
              <a:t>X</a:t>
            </a:r>
            <a:r>
              <a:rPr lang="zh-CN" altLang="en-US" dirty="0"/>
              <a:t>窗口系统的构成</a:t>
            </a:r>
            <a:endParaRPr lang="en-US" altLang="zh-CN" dirty="0"/>
          </a:p>
          <a:p>
            <a:r>
              <a:rPr lang="en-US" altLang="zh-CN" dirty="0">
                <a:latin typeface="Times New Roman"/>
              </a:rPr>
              <a:t>4</a:t>
            </a:r>
            <a:r>
              <a:rPr lang="zh-CN" altLang="en-US" dirty="0">
                <a:latin typeface="Times New Roman"/>
              </a:rPr>
              <a:t>．窗口管理器（</a:t>
            </a:r>
            <a:r>
              <a:rPr lang="en-US" altLang="zh-CN" dirty="0">
                <a:latin typeface="Times New Roman"/>
              </a:rPr>
              <a:t>Window Manager</a:t>
            </a:r>
            <a:r>
              <a:rPr lang="zh-CN" altLang="en-US" dirty="0">
                <a:latin typeface="Times New Roman"/>
              </a:rPr>
              <a:t>）</a:t>
            </a:r>
            <a:r>
              <a:rPr lang="en-US" altLang="zh-CN" dirty="0">
                <a:latin typeface="Times New Roman"/>
              </a:rPr>
              <a:t>——</a:t>
            </a:r>
            <a:r>
              <a:rPr lang="zh-CN" altLang="en-US" dirty="0">
                <a:latin typeface="Times New Roman"/>
              </a:rPr>
              <a:t>管理窗口的程序，</a:t>
            </a:r>
            <a:r>
              <a:rPr lang="en-US" altLang="zh-CN" dirty="0"/>
              <a:t>X Server</a:t>
            </a:r>
            <a:r>
              <a:rPr lang="zh-CN" altLang="zh-CN" dirty="0"/>
              <a:t>提供了基本的图形显示能力。然而具体怎么绘制应用程序的界面，却是要由应用程序自己解决的。而</a:t>
            </a:r>
            <a:r>
              <a:rPr lang="en-US" altLang="zh-CN" dirty="0"/>
              <a:t>Window Manager(</a:t>
            </a:r>
            <a:r>
              <a:rPr lang="zh-CN" altLang="zh-CN" dirty="0"/>
              <a:t>桌面管理器，后简称</a:t>
            </a:r>
            <a:r>
              <a:rPr lang="en-US" altLang="zh-CN" dirty="0"/>
              <a:t>WM)</a:t>
            </a:r>
            <a:r>
              <a:rPr lang="zh-CN" altLang="zh-CN" dirty="0"/>
              <a:t>就是用来提供统一的</a:t>
            </a:r>
            <a:r>
              <a:rPr lang="en-US" altLang="zh-CN" dirty="0"/>
              <a:t>GUI</a:t>
            </a:r>
            <a:r>
              <a:rPr lang="zh-CN" altLang="zh-CN" dirty="0"/>
              <a:t>组件的</a:t>
            </a:r>
            <a:r>
              <a:rPr lang="en-US" altLang="zh-CN" dirty="0"/>
              <a:t>(</a:t>
            </a:r>
            <a:r>
              <a:rPr lang="zh-CN" altLang="zh-CN" dirty="0"/>
              <a:t>窗口、外框、菜单、按钮等</a:t>
            </a:r>
            <a:r>
              <a:rPr lang="en-US" altLang="zh-CN" dirty="0"/>
              <a:t>)</a:t>
            </a:r>
            <a:r>
              <a:rPr lang="zh-CN" altLang="en-US" dirty="0"/>
              <a:t>。</a:t>
            </a:r>
            <a:r>
              <a:rPr lang="en-US" altLang="zh-CN" dirty="0"/>
              <a:t>WM</a:t>
            </a:r>
            <a:r>
              <a:rPr lang="zh-CN" altLang="zh-CN" dirty="0"/>
              <a:t>的启动由</a:t>
            </a:r>
            <a:r>
              <a:rPr lang="en-US" altLang="zh-CN" dirty="0"/>
              <a:t>DM</a:t>
            </a:r>
            <a:r>
              <a:rPr lang="zh-CN" altLang="zh-CN" dirty="0"/>
              <a:t>控制</a:t>
            </a:r>
            <a:endParaRPr lang="zh-CN" altLang="en-US" dirty="0">
              <a:latin typeface="Times New Roman"/>
            </a:endParaRPr>
          </a:p>
          <a:p>
            <a:pPr lvl="0"/>
            <a:r>
              <a:rPr lang="en-US" altLang="zh-CN" dirty="0">
                <a:latin typeface="Times New Roman"/>
              </a:rPr>
              <a:t>5</a:t>
            </a:r>
            <a:r>
              <a:rPr lang="zh-CN" altLang="en-US" dirty="0">
                <a:latin typeface="Times New Roman"/>
              </a:rPr>
              <a:t>．</a:t>
            </a:r>
            <a:r>
              <a:rPr lang="en-US" altLang="zh-CN" dirty="0">
                <a:latin typeface="Times New Roman"/>
              </a:rPr>
              <a:t>X</a:t>
            </a:r>
            <a:r>
              <a:rPr lang="zh-CN" altLang="en-US" dirty="0">
                <a:latin typeface="Times New Roman"/>
              </a:rPr>
              <a:t>客户端程序</a:t>
            </a:r>
            <a:r>
              <a:rPr lang="en-US" altLang="zh-CN" dirty="0">
                <a:latin typeface="Times New Roman"/>
              </a:rPr>
              <a:t>——</a:t>
            </a:r>
            <a:r>
              <a:rPr lang="zh-CN" altLang="en-US" dirty="0">
                <a:latin typeface="Times New Roman"/>
              </a:rPr>
              <a:t>运行在本地或远程的请求程序，</a:t>
            </a:r>
            <a:r>
              <a:rPr lang="en-US" altLang="zh-CN" dirty="0"/>
              <a:t> X</a:t>
            </a:r>
            <a:r>
              <a:rPr lang="zh-CN" altLang="zh-CN" dirty="0"/>
              <a:t>客户端程序，顾名思义，就是使用</a:t>
            </a:r>
            <a:r>
              <a:rPr lang="en-US" altLang="zh-CN" dirty="0"/>
              <a:t>X</a:t>
            </a:r>
            <a:r>
              <a:rPr lang="zh-CN" altLang="zh-CN" dirty="0"/>
              <a:t>服务的程序。</a:t>
            </a:r>
            <a:r>
              <a:rPr lang="en-US" altLang="zh-CN" dirty="0" err="1"/>
              <a:t>firefox</a:t>
            </a:r>
            <a:r>
              <a:rPr lang="zh-CN" altLang="zh-CN" dirty="0"/>
              <a:t>，</a:t>
            </a:r>
            <a:r>
              <a:rPr lang="en-US" altLang="zh-CN" dirty="0" err="1"/>
              <a:t>gedit</a:t>
            </a:r>
            <a:r>
              <a:rPr lang="zh-CN" altLang="zh-CN" dirty="0"/>
              <a:t>等等都属于</a:t>
            </a:r>
            <a:r>
              <a:rPr lang="en-US" altLang="zh-CN" dirty="0"/>
              <a:t>X Client</a:t>
            </a:r>
            <a:r>
              <a:rPr lang="zh-CN" altLang="zh-CN" dirty="0"/>
              <a:t>程序。</a:t>
            </a:r>
            <a:endParaRPr lang="zh-CN" altLang="en-US" dirty="0">
              <a:latin typeface="Times New Roman"/>
            </a:endParaRPr>
          </a:p>
          <a:p>
            <a:pPr lvl="0"/>
            <a:r>
              <a:rPr lang="en-US" altLang="zh-CN" dirty="0">
                <a:latin typeface="Times New Roman"/>
              </a:rPr>
              <a:t>6</a:t>
            </a:r>
            <a:r>
              <a:rPr lang="zh-CN" altLang="en-US" dirty="0">
                <a:latin typeface="Times New Roman"/>
              </a:rPr>
              <a:t>．</a:t>
            </a:r>
            <a:r>
              <a:rPr lang="en-US" altLang="zh-CN" dirty="0">
                <a:latin typeface="Times New Roman"/>
              </a:rPr>
              <a:t>widget</a:t>
            </a:r>
            <a:r>
              <a:rPr lang="zh-CN" altLang="en-US" dirty="0">
                <a:latin typeface="Times New Roman"/>
              </a:rPr>
              <a:t>库</a:t>
            </a:r>
            <a:r>
              <a:rPr lang="en-US" altLang="zh-CN" dirty="0">
                <a:latin typeface="Times New Roman"/>
              </a:rPr>
              <a:t>——</a:t>
            </a:r>
            <a:r>
              <a:rPr lang="zh-CN" altLang="en-US" dirty="0">
                <a:latin typeface="Times New Roman"/>
              </a:rPr>
              <a:t>显示图形库</a:t>
            </a:r>
          </a:p>
          <a:p>
            <a:pPr lvl="0"/>
            <a:r>
              <a:rPr lang="en-US" altLang="zh-CN" dirty="0">
                <a:latin typeface="Times New Roman"/>
              </a:rPr>
              <a:t>7</a:t>
            </a:r>
            <a:r>
              <a:rPr lang="zh-CN" altLang="en-US" dirty="0">
                <a:latin typeface="Times New Roman"/>
              </a:rPr>
              <a:t>．桌面环境</a:t>
            </a:r>
            <a:r>
              <a:rPr lang="en-US" altLang="zh-CN" dirty="0">
                <a:latin typeface="Times New Roman"/>
              </a:rPr>
              <a:t>——</a:t>
            </a:r>
            <a:r>
              <a:rPr lang="zh-CN" altLang="en-US" dirty="0">
                <a:latin typeface="Times New Roman"/>
              </a:rPr>
              <a:t>将上述有机结合起来的一个综合程序</a:t>
            </a:r>
          </a:p>
        </p:txBody>
      </p:sp>
    </p:spTree>
    <p:extLst>
      <p:ext uri="{BB962C8B-B14F-4D97-AF65-F5344CB8AC3E}">
        <p14:creationId xmlns:p14="http://schemas.microsoft.com/office/powerpoint/2010/main" val="16882221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a:t>
            </a:r>
            <a:r>
              <a:rPr lang="zh-CN" altLang="en-US" dirty="0"/>
              <a:t>窗口系统启动过程</a:t>
            </a:r>
          </a:p>
        </p:txBody>
      </p:sp>
      <p:sp>
        <p:nvSpPr>
          <p:cNvPr id="3" name="内容占位符 2"/>
          <p:cNvSpPr>
            <a:spLocks noGrp="1"/>
          </p:cNvSpPr>
          <p:nvPr>
            <p:ph idx="1"/>
          </p:nvPr>
        </p:nvSpPr>
        <p:spPr>
          <a:xfrm>
            <a:off x="962525" y="2406316"/>
            <a:ext cx="10395285" cy="3850105"/>
          </a:xfrm>
        </p:spPr>
        <p:txBody>
          <a:bodyPr/>
          <a:lstStyle/>
          <a:p>
            <a:pPr lvl="0"/>
            <a:r>
              <a:rPr lang="en-US" altLang="zh-CN" dirty="0">
                <a:latin typeface="Times New Roman"/>
              </a:rPr>
              <a:t>1.</a:t>
            </a:r>
            <a:r>
              <a:rPr lang="zh-CN" altLang="en-US" dirty="0">
                <a:latin typeface="Times New Roman"/>
              </a:rPr>
              <a:t>启动</a:t>
            </a:r>
            <a:r>
              <a:rPr lang="en-US" altLang="zh-CN" dirty="0">
                <a:latin typeface="Times New Roman"/>
              </a:rPr>
              <a:t>X</a:t>
            </a:r>
            <a:r>
              <a:rPr lang="zh-CN" altLang="en-US" dirty="0">
                <a:latin typeface="Times New Roman"/>
              </a:rPr>
              <a:t>服务器。</a:t>
            </a:r>
          </a:p>
          <a:p>
            <a:pPr lvl="0"/>
            <a:r>
              <a:rPr lang="en-US" altLang="zh-CN" dirty="0">
                <a:latin typeface="Times New Roman"/>
              </a:rPr>
              <a:t>2.</a:t>
            </a:r>
            <a:r>
              <a:rPr lang="zh-CN" altLang="en-US" dirty="0">
                <a:latin typeface="Times New Roman"/>
              </a:rPr>
              <a:t>提供一个界面友好的屏幕，等待验证用户的身份。</a:t>
            </a:r>
          </a:p>
          <a:p>
            <a:pPr lvl="0"/>
            <a:r>
              <a:rPr lang="en-US" altLang="zh-CN" dirty="0">
                <a:latin typeface="Times New Roman"/>
              </a:rPr>
              <a:t>3.</a:t>
            </a:r>
            <a:r>
              <a:rPr lang="zh-CN" altLang="en-US" dirty="0">
                <a:latin typeface="Times New Roman"/>
              </a:rPr>
              <a:t>执行用户的引导脚本，这个脚本用于建立用户的桌面环境。</a:t>
            </a:r>
            <a:endParaRPr lang="en-US" altLang="zh-CN" dirty="0">
              <a:latin typeface="Times New Roman"/>
            </a:endParaRPr>
          </a:p>
          <a:p>
            <a:pPr marL="0" lvl="0" indent="0">
              <a:buNone/>
            </a:pPr>
            <a:r>
              <a:rPr lang="zh-CN" altLang="en-US" dirty="0">
                <a:latin typeface="Times New Roman"/>
              </a:rPr>
              <a:t>两种桌面环境：</a:t>
            </a:r>
            <a:r>
              <a:rPr lang="en-US" altLang="zh-CN" dirty="0">
                <a:latin typeface="Times New Roman"/>
              </a:rPr>
              <a:t>1.KDE</a:t>
            </a:r>
            <a:r>
              <a:rPr lang="zh-CN" altLang="en-US" dirty="0">
                <a:latin typeface="Times New Roman"/>
              </a:rPr>
              <a:t>桌面环境；</a:t>
            </a:r>
            <a:r>
              <a:rPr lang="en-US" altLang="zh-CN" dirty="0">
                <a:latin typeface="Times New Roman"/>
              </a:rPr>
              <a:t>2.Gnome</a:t>
            </a:r>
            <a:r>
              <a:rPr lang="zh-CN" altLang="en-US" dirty="0">
                <a:latin typeface="Times New Roman"/>
              </a:rPr>
              <a:t>桌面环境</a:t>
            </a:r>
          </a:p>
          <a:p>
            <a:pPr marL="0" lvl="0" indent="0">
              <a:buNone/>
            </a:pPr>
            <a:r>
              <a:rPr lang="en-US" altLang="zh-CN" dirty="0"/>
              <a:t>GNOME/KDE</a:t>
            </a:r>
            <a:r>
              <a:rPr lang="zh-CN" altLang="zh-CN" dirty="0"/>
              <a:t>都是集成的工作环境，是完整</a:t>
            </a:r>
            <a:r>
              <a:rPr lang="en-US" altLang="zh-CN" dirty="0"/>
              <a:t>X</a:t>
            </a:r>
            <a:r>
              <a:rPr lang="zh-CN" altLang="zh-CN" dirty="0"/>
              <a:t>系统的一个组成部分。 换句话说，它们提供的是一整套从</a:t>
            </a:r>
            <a:r>
              <a:rPr lang="en-US" altLang="zh-CN" dirty="0"/>
              <a:t>DM</a:t>
            </a:r>
            <a:r>
              <a:rPr lang="zh-CN" altLang="zh-CN" dirty="0"/>
              <a:t>到</a:t>
            </a:r>
            <a:r>
              <a:rPr lang="en-US" altLang="zh-CN" dirty="0"/>
              <a:t>WM</a:t>
            </a:r>
            <a:r>
              <a:rPr lang="zh-CN" altLang="zh-CN" dirty="0"/>
              <a:t>到一揽子</a:t>
            </a:r>
            <a:r>
              <a:rPr lang="en-US" altLang="zh-CN" dirty="0"/>
              <a:t>X Client</a:t>
            </a:r>
            <a:r>
              <a:rPr lang="zh-CN" altLang="zh-CN" dirty="0"/>
              <a:t>的程序集合。以</a:t>
            </a:r>
            <a:r>
              <a:rPr lang="en-US" altLang="zh-CN" dirty="0"/>
              <a:t>GNOME</a:t>
            </a:r>
            <a:r>
              <a:rPr lang="zh-CN" altLang="zh-CN" dirty="0"/>
              <a:t>为例：</a:t>
            </a:r>
            <a:r>
              <a:rPr lang="en-US" altLang="zh-CN" dirty="0"/>
              <a:t>DM</a:t>
            </a:r>
            <a:r>
              <a:rPr lang="zh-CN" altLang="zh-CN" dirty="0"/>
              <a:t>是</a:t>
            </a:r>
            <a:r>
              <a:rPr lang="en-US" altLang="zh-CN" dirty="0" err="1"/>
              <a:t>gdm</a:t>
            </a:r>
            <a:r>
              <a:rPr lang="zh-CN" altLang="zh-CN" dirty="0"/>
              <a:t>，</a:t>
            </a:r>
            <a:r>
              <a:rPr lang="en-US" altLang="zh-CN" dirty="0"/>
              <a:t>WM</a:t>
            </a:r>
            <a:r>
              <a:rPr lang="zh-CN" altLang="zh-CN" dirty="0"/>
              <a:t>是</a:t>
            </a:r>
            <a:r>
              <a:rPr lang="en-US" altLang="zh-CN" dirty="0"/>
              <a:t> </a:t>
            </a:r>
            <a:r>
              <a:rPr lang="en-US" altLang="zh-CN" dirty="0" err="1"/>
              <a:t>metacity</a:t>
            </a:r>
            <a:r>
              <a:rPr lang="zh-CN" altLang="zh-CN" dirty="0"/>
              <a:t>，</a:t>
            </a:r>
            <a:r>
              <a:rPr lang="en-US" altLang="zh-CN" dirty="0"/>
              <a:t>X Client</a:t>
            </a:r>
            <a:r>
              <a:rPr lang="zh-CN" altLang="zh-CN" dirty="0"/>
              <a:t>有</a:t>
            </a:r>
            <a:r>
              <a:rPr lang="en-US" altLang="zh-CN" dirty="0"/>
              <a:t>gnome-terminal, </a:t>
            </a:r>
            <a:r>
              <a:rPr lang="en-US" altLang="zh-CN" dirty="0" err="1"/>
              <a:t>gedit</a:t>
            </a:r>
            <a:r>
              <a:rPr lang="en-US" altLang="zh-CN" dirty="0"/>
              <a:t>, </a:t>
            </a:r>
            <a:r>
              <a:rPr lang="en-US" altLang="zh-CN" dirty="0" err="1"/>
              <a:t>rhythmbox</a:t>
            </a:r>
            <a:r>
              <a:rPr lang="zh-CN" altLang="zh-CN" dirty="0"/>
              <a:t>等等</a:t>
            </a:r>
            <a:endParaRPr lang="zh-CN" altLang="en-US" dirty="0">
              <a:latin typeface="Times New Roman"/>
            </a:endParaRPr>
          </a:p>
          <a:p>
            <a:endParaRPr lang="zh-CN" altLang="en-US" dirty="0"/>
          </a:p>
        </p:txBody>
      </p:sp>
    </p:spTree>
    <p:extLst>
      <p:ext uri="{BB962C8B-B14F-4D97-AF65-F5344CB8AC3E}">
        <p14:creationId xmlns:p14="http://schemas.microsoft.com/office/powerpoint/2010/main" val="3225709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a:t>
            </a:r>
            <a:r>
              <a:rPr lang="en-US" altLang="zh-CN" dirty="0"/>
              <a:t>1.  </a:t>
            </a:r>
            <a:r>
              <a:rPr lang="zh-CN" altLang="en-US" dirty="0"/>
              <a:t>认识</a:t>
            </a:r>
            <a:r>
              <a:rPr lang="en-US" altLang="zh-CN" dirty="0"/>
              <a:t>Linux</a:t>
            </a:r>
            <a:endParaRPr lang="zh-CN" altLang="en-US" dirty="0"/>
          </a:p>
        </p:txBody>
      </p:sp>
      <p:sp>
        <p:nvSpPr>
          <p:cNvPr id="3" name="内容占位符 2"/>
          <p:cNvSpPr>
            <a:spLocks noGrp="1"/>
          </p:cNvSpPr>
          <p:nvPr>
            <p:ph idx="1"/>
          </p:nvPr>
        </p:nvSpPr>
        <p:spPr>
          <a:xfrm>
            <a:off x="1295400" y="2557463"/>
            <a:ext cx="9601200" cy="3690937"/>
          </a:xfrm>
        </p:spPr>
        <p:txBody>
          <a:bodyPr/>
          <a:lstStyle/>
          <a:p>
            <a:pPr latinLnBrk="1"/>
            <a:r>
              <a:rPr lang="zh-CN" altLang="en-US" dirty="0"/>
              <a:t>当今世界流行的桌面操作系统有</a:t>
            </a:r>
            <a:r>
              <a:rPr lang="en-US" altLang="zh-CN" dirty="0"/>
              <a:t>3</a:t>
            </a:r>
            <a:r>
              <a:rPr lang="zh-CN" altLang="en-US" dirty="0"/>
              <a:t>大类，</a:t>
            </a:r>
            <a:r>
              <a:rPr lang="en-US" altLang="zh-CN" dirty="0"/>
              <a:t>Linux</a:t>
            </a:r>
            <a:r>
              <a:rPr lang="zh-CN" altLang="en-US" dirty="0"/>
              <a:t>、</a:t>
            </a:r>
            <a:r>
              <a:rPr lang="en-US" altLang="zh-CN" dirty="0" err="1"/>
              <a:t>MacOS</a:t>
            </a:r>
            <a:r>
              <a:rPr lang="zh-CN" altLang="en-US" dirty="0"/>
              <a:t>和</a:t>
            </a:r>
            <a:r>
              <a:rPr lang="en-US" altLang="zh-CN" dirty="0"/>
              <a:t>Windows</a:t>
            </a:r>
            <a:r>
              <a:rPr lang="zh-CN" altLang="en-US" dirty="0"/>
              <a:t>操作系统，</a:t>
            </a:r>
            <a:r>
              <a:rPr lang="en-US" altLang="zh-CN" dirty="0"/>
              <a:t>Linux</a:t>
            </a:r>
            <a:r>
              <a:rPr lang="zh-CN" altLang="en-US" dirty="0"/>
              <a:t>操作系统因其开源、免费、跨平台、高安全和良好的界面等特性，深受广大程序员们的青睐！</a:t>
            </a:r>
          </a:p>
          <a:p>
            <a:pPr latinLnBrk="1"/>
            <a:r>
              <a:rPr lang="en-US" altLang="zh-CN" b="1" dirty="0"/>
              <a:t>Linux</a:t>
            </a:r>
            <a:r>
              <a:rPr lang="zh-CN" altLang="en-US" b="1" dirty="0"/>
              <a:t>操作系统</a:t>
            </a:r>
            <a:r>
              <a:rPr lang="zh-CN" altLang="en-US" dirty="0"/>
              <a:t>被广泛的应用于企业服务器领域，目前市场上的网络设备都是使用</a:t>
            </a:r>
            <a:r>
              <a:rPr lang="en-US" altLang="zh-CN" dirty="0" err="1"/>
              <a:t>linux</a:t>
            </a:r>
            <a:r>
              <a:rPr lang="zh-CN" altLang="en-US" dirty="0"/>
              <a:t>内核操作系统，一些网络服务器也是使用</a:t>
            </a:r>
            <a:r>
              <a:rPr lang="en-US" altLang="zh-CN" dirty="0" err="1"/>
              <a:t>linux</a:t>
            </a:r>
            <a:r>
              <a:rPr lang="zh-CN" altLang="en-US" dirty="0"/>
              <a:t>操作系统下面的服务搭建实现的；目前</a:t>
            </a:r>
            <a:r>
              <a:rPr lang="en-US" altLang="zh-CN" dirty="0"/>
              <a:t>android</a:t>
            </a:r>
            <a:r>
              <a:rPr lang="zh-CN" altLang="en-US" dirty="0"/>
              <a:t>系统、银行系统、企业</a:t>
            </a:r>
            <a:r>
              <a:rPr lang="en-US" altLang="zh-CN" dirty="0"/>
              <a:t>WEB</a:t>
            </a:r>
            <a:r>
              <a:rPr lang="zh-CN" altLang="en-US" dirty="0"/>
              <a:t>服务器、虚拟化、等都是使用</a:t>
            </a:r>
            <a:r>
              <a:rPr lang="en-US" altLang="zh-CN" dirty="0" err="1"/>
              <a:t>linux</a:t>
            </a:r>
            <a:r>
              <a:rPr lang="zh-CN" altLang="en-US" dirty="0"/>
              <a:t>操作系统。</a:t>
            </a:r>
          </a:p>
          <a:p>
            <a:r>
              <a:rPr lang="en-US" altLang="zh-CN" b="1" dirty="0"/>
              <a:t>Linux</a:t>
            </a:r>
            <a:r>
              <a:rPr lang="zh-CN" altLang="en-US" b="1" dirty="0"/>
              <a:t>操作系统</a:t>
            </a:r>
            <a:r>
              <a:rPr lang="zh-CN" altLang="en-US" dirty="0"/>
              <a:t>属于每个使用它的人！</a:t>
            </a:r>
            <a:r>
              <a:rPr lang="en-US" altLang="zh-CN" dirty="0"/>
              <a:t>Windows</a:t>
            </a:r>
            <a:r>
              <a:rPr lang="zh-CN" altLang="en-US" dirty="0"/>
              <a:t>永远属于</a:t>
            </a:r>
            <a:r>
              <a:rPr lang="en-US" altLang="zh-CN" dirty="0"/>
              <a:t>MS</a:t>
            </a:r>
            <a:r>
              <a:rPr lang="zh-CN" altLang="en-US" dirty="0"/>
              <a:t>，</a:t>
            </a:r>
            <a:r>
              <a:rPr lang="en-US" altLang="zh-CN" dirty="0" err="1"/>
              <a:t>MacOS</a:t>
            </a:r>
            <a:r>
              <a:rPr lang="zh-CN" altLang="en-US" dirty="0"/>
              <a:t>永远属于</a:t>
            </a:r>
            <a:r>
              <a:rPr lang="en-US" altLang="zh-CN" dirty="0"/>
              <a:t>Apple</a:t>
            </a:r>
            <a:r>
              <a:rPr lang="zh-CN" altLang="en-US" dirty="0"/>
              <a:t>。</a:t>
            </a:r>
          </a:p>
        </p:txBody>
      </p:sp>
    </p:spTree>
    <p:extLst>
      <p:ext uri="{BB962C8B-B14F-4D97-AF65-F5344CB8AC3E}">
        <p14:creationId xmlns:p14="http://schemas.microsoft.com/office/powerpoint/2010/main" val="1408742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Linux</a:t>
            </a:r>
            <a:r>
              <a:rPr lang="zh-CN" altLang="en-US" dirty="0"/>
              <a:t>的起源</a:t>
            </a:r>
          </a:p>
        </p:txBody>
      </p:sp>
      <p:sp>
        <p:nvSpPr>
          <p:cNvPr id="3" name="内容占位符 2"/>
          <p:cNvSpPr>
            <a:spLocks noGrp="1"/>
          </p:cNvSpPr>
          <p:nvPr>
            <p:ph idx="1"/>
          </p:nvPr>
        </p:nvSpPr>
        <p:spPr>
          <a:xfrm>
            <a:off x="961292" y="2391508"/>
            <a:ext cx="10269415" cy="3669323"/>
          </a:xfrm>
        </p:spPr>
        <p:txBody>
          <a:bodyPr/>
          <a:lstStyle/>
          <a:p>
            <a:r>
              <a:rPr lang="en-US" altLang="zh-CN" sz="2000" i="1" dirty="0"/>
              <a:t>Multics</a:t>
            </a:r>
            <a:r>
              <a:rPr lang="zh-CN" altLang="en-US" sz="2000" i="1" dirty="0"/>
              <a:t>计划</a:t>
            </a:r>
            <a:r>
              <a:rPr lang="zh-CN" altLang="en-US" sz="2000" dirty="0"/>
              <a:t> </a:t>
            </a:r>
            <a:r>
              <a:rPr lang="en-US" altLang="zh-CN" sz="2000" dirty="0"/>
              <a:t>——1965</a:t>
            </a:r>
            <a:r>
              <a:rPr lang="zh-CN" altLang="en-US" sz="2000" dirty="0"/>
              <a:t>年前后，贝尔实验室（</a:t>
            </a:r>
            <a:r>
              <a:rPr lang="en-US" altLang="zh-CN" sz="2000" dirty="0"/>
              <a:t>Bell</a:t>
            </a:r>
            <a:r>
              <a:rPr lang="zh-CN" altLang="en-US" sz="2000" dirty="0"/>
              <a:t>）、麻省理工学院（</a:t>
            </a:r>
            <a:r>
              <a:rPr lang="en-US" altLang="zh-CN" sz="2000" dirty="0"/>
              <a:t>MIT</a:t>
            </a:r>
            <a:r>
              <a:rPr lang="zh-CN" altLang="en-US" sz="2000" dirty="0"/>
              <a:t>）以及通用电气（</a:t>
            </a:r>
            <a:r>
              <a:rPr lang="en-US" altLang="zh-CN" sz="2000" dirty="0"/>
              <a:t>GE</a:t>
            </a:r>
            <a:r>
              <a:rPr lang="zh-CN" altLang="en-US" sz="2000" dirty="0"/>
              <a:t>）联合起来准备研发一个分时多任务处理系统，简单来说就是实现多人同时使用计算机的梦想，并把计算机取名为</a:t>
            </a:r>
            <a:r>
              <a:rPr lang="en-US" altLang="zh-CN" sz="2000" dirty="0"/>
              <a:t>Multics</a:t>
            </a:r>
            <a:r>
              <a:rPr lang="zh-CN" altLang="en-US" sz="2000" dirty="0"/>
              <a:t>（</a:t>
            </a:r>
            <a:r>
              <a:rPr lang="en-US" altLang="zh-CN" sz="2000" dirty="0"/>
              <a:t>Multiplexed </a:t>
            </a:r>
            <a:r>
              <a:rPr lang="en-US" altLang="zh-CN" sz="2000" dirty="0" err="1"/>
              <a:t>informtion</a:t>
            </a:r>
            <a:r>
              <a:rPr lang="en-US" altLang="zh-CN" sz="2000" dirty="0"/>
              <a:t> and Computing Service</a:t>
            </a:r>
            <a:r>
              <a:rPr lang="zh-CN" altLang="en-US" sz="2000" dirty="0"/>
              <a:t>多路信息计算服务），</a:t>
            </a:r>
            <a:r>
              <a:rPr lang="en-US" altLang="zh-CN" sz="2000" dirty="0"/>
              <a:t>1969</a:t>
            </a:r>
            <a:r>
              <a:rPr lang="zh-CN" altLang="en-US" sz="2000" dirty="0"/>
              <a:t>年贝尔实验室觉得这个项目可能不会成功，于是就退出不玩了。 </a:t>
            </a:r>
            <a:endParaRPr lang="en-US" altLang="zh-CN" sz="2000" dirty="0"/>
          </a:p>
          <a:p>
            <a:r>
              <a:rPr lang="en-US" altLang="zh-CN" sz="2000" i="1" dirty="0"/>
              <a:t>Unix</a:t>
            </a:r>
            <a:r>
              <a:rPr lang="zh-CN" altLang="en-US" sz="2000" i="1" dirty="0"/>
              <a:t>的诞生</a:t>
            </a:r>
            <a:r>
              <a:rPr lang="zh-CN" altLang="en-US" sz="2000" dirty="0"/>
              <a:t> </a:t>
            </a:r>
            <a:r>
              <a:rPr lang="en-US" altLang="zh-CN" sz="2000" dirty="0"/>
              <a:t>——Bell</a:t>
            </a:r>
            <a:r>
              <a:rPr lang="zh-CN" altLang="en-US" sz="2000" dirty="0"/>
              <a:t>的</a:t>
            </a:r>
            <a:r>
              <a:rPr lang="en-US" altLang="zh-CN" sz="2000" dirty="0"/>
              <a:t>Ken Thompson</a:t>
            </a:r>
            <a:r>
              <a:rPr lang="zh-CN" altLang="en-US" sz="2000" dirty="0"/>
              <a:t>在研发</a:t>
            </a:r>
            <a:r>
              <a:rPr lang="en-US" altLang="zh-CN" sz="2000" dirty="0"/>
              <a:t>Multics</a:t>
            </a:r>
            <a:r>
              <a:rPr lang="zh-CN" altLang="en-US" sz="2000" dirty="0"/>
              <a:t>的时候，写了一个叫做太空大战（</a:t>
            </a:r>
            <a:r>
              <a:rPr lang="en-US" altLang="zh-CN" sz="2000" dirty="0"/>
              <a:t>Space Travel</a:t>
            </a:r>
            <a:r>
              <a:rPr lang="zh-CN" altLang="en-US" sz="2000" dirty="0"/>
              <a:t>）的游戏，一个很简单的打飞机的游戏，但是这个游戏运行在</a:t>
            </a:r>
            <a:r>
              <a:rPr lang="en-US" altLang="zh-CN" sz="2000" dirty="0"/>
              <a:t>Multics</a:t>
            </a:r>
            <a:r>
              <a:rPr lang="zh-CN" altLang="en-US" sz="2000" dirty="0"/>
              <a:t>上。当</a:t>
            </a:r>
            <a:r>
              <a:rPr lang="en-US" altLang="zh-CN" sz="2000" dirty="0"/>
              <a:t>Bell</a:t>
            </a:r>
            <a:r>
              <a:rPr lang="zh-CN" altLang="en-US" sz="2000" dirty="0"/>
              <a:t>退出了</a:t>
            </a:r>
            <a:r>
              <a:rPr lang="en-US" altLang="zh-CN" sz="2000" dirty="0"/>
              <a:t>Multics</a:t>
            </a:r>
            <a:r>
              <a:rPr lang="zh-CN" altLang="en-US" sz="2000" dirty="0"/>
              <a:t>后，</a:t>
            </a:r>
            <a:r>
              <a:rPr lang="en-US" altLang="zh-CN" sz="2000" dirty="0"/>
              <a:t>Thompson</a:t>
            </a:r>
            <a:r>
              <a:rPr lang="zh-CN" altLang="en-US" sz="2000" dirty="0"/>
              <a:t>就没有了</a:t>
            </a:r>
            <a:r>
              <a:rPr lang="en-US" altLang="zh-CN" sz="2000" dirty="0"/>
              <a:t>Multics</a:t>
            </a:r>
            <a:r>
              <a:rPr lang="zh-CN" altLang="en-US" sz="2000" dirty="0"/>
              <a:t>的使用环境了，为了能够继续游戏，于是他花了一个月的时间写了一个小型的操作系统，用于运行</a:t>
            </a:r>
            <a:r>
              <a:rPr lang="en-US" altLang="zh-CN" sz="2000" dirty="0"/>
              <a:t>Space Travel</a:t>
            </a:r>
            <a:r>
              <a:rPr lang="zh-CN" altLang="en-US" sz="2000" dirty="0"/>
              <a:t>。这个小型的操作系统是因为没了</a:t>
            </a:r>
            <a:r>
              <a:rPr lang="en-US" altLang="zh-CN" sz="2000" dirty="0"/>
              <a:t>Multics</a:t>
            </a:r>
            <a:r>
              <a:rPr lang="zh-CN" altLang="en-US" sz="2000" dirty="0"/>
              <a:t>而诞生的，所以就命名为</a:t>
            </a:r>
            <a:r>
              <a:rPr lang="en-US" altLang="zh-CN" sz="2000" dirty="0" err="1"/>
              <a:t>Uniplexed</a:t>
            </a:r>
            <a:r>
              <a:rPr lang="en-US" altLang="zh-CN" sz="2000" dirty="0"/>
              <a:t> </a:t>
            </a:r>
            <a:r>
              <a:rPr lang="en-US" altLang="zh-CN" sz="2000" dirty="0" err="1"/>
              <a:t>informtion</a:t>
            </a:r>
            <a:r>
              <a:rPr lang="en-US" altLang="zh-CN" sz="2000" dirty="0"/>
              <a:t> and Computing Service</a:t>
            </a:r>
            <a:r>
              <a:rPr lang="zh-CN" altLang="en-US" sz="2000" dirty="0"/>
              <a:t>意为无路信息和计算服务，与</a:t>
            </a:r>
            <a:r>
              <a:rPr lang="en-US" altLang="zh-CN" sz="2000" dirty="0"/>
              <a:t>Multics</a:t>
            </a:r>
            <a:r>
              <a:rPr lang="zh-CN" altLang="en-US" sz="2000" dirty="0"/>
              <a:t>相反的意思，后来缩写为</a:t>
            </a:r>
            <a:r>
              <a:rPr lang="en-US" altLang="zh-CN" sz="2000" dirty="0" err="1"/>
              <a:t>Unics</a:t>
            </a:r>
            <a:r>
              <a:rPr lang="zh-CN" altLang="en-US" sz="2000" dirty="0"/>
              <a:t>，再后</a:t>
            </a:r>
            <a:r>
              <a:rPr lang="en-US" altLang="zh-CN" sz="2000" dirty="0"/>
              <a:t>-</a:t>
            </a:r>
            <a:r>
              <a:rPr lang="en-US" altLang="zh-CN" sz="2000" dirty="0" err="1"/>
              <a:t>cs</a:t>
            </a:r>
            <a:r>
              <a:rPr lang="zh-CN" altLang="en-US" sz="2000" dirty="0"/>
              <a:t>用同音字母</a:t>
            </a:r>
            <a:r>
              <a:rPr lang="en-US" altLang="zh-CN" sz="2000" dirty="0"/>
              <a:t>x</a:t>
            </a:r>
            <a:r>
              <a:rPr lang="zh-CN" altLang="en-US" sz="2000" dirty="0"/>
              <a:t>取代，即为</a:t>
            </a:r>
            <a:r>
              <a:rPr lang="en-US" altLang="zh-CN" sz="2000" dirty="0"/>
              <a:t>Unix</a:t>
            </a:r>
            <a:r>
              <a:rPr lang="zh-CN" altLang="en-US" sz="2000" dirty="0"/>
              <a:t>。</a:t>
            </a:r>
          </a:p>
        </p:txBody>
      </p:sp>
    </p:spTree>
    <p:extLst>
      <p:ext uri="{BB962C8B-B14F-4D97-AF65-F5344CB8AC3E}">
        <p14:creationId xmlns:p14="http://schemas.microsoft.com/office/powerpoint/2010/main" val="317944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Linux</a:t>
            </a:r>
            <a:r>
              <a:rPr lang="zh-CN" altLang="en-US" dirty="0"/>
              <a:t>的起源续</a:t>
            </a:r>
          </a:p>
        </p:txBody>
      </p:sp>
      <p:sp>
        <p:nvSpPr>
          <p:cNvPr id="3" name="内容占位符 2"/>
          <p:cNvSpPr>
            <a:spLocks noGrp="1"/>
          </p:cNvSpPr>
          <p:nvPr>
            <p:ph idx="1"/>
          </p:nvPr>
        </p:nvSpPr>
        <p:spPr>
          <a:xfrm>
            <a:off x="726832" y="2508738"/>
            <a:ext cx="10609384" cy="3727939"/>
          </a:xfrm>
        </p:spPr>
        <p:txBody>
          <a:bodyPr/>
          <a:lstStyle/>
          <a:p>
            <a:r>
              <a:rPr lang="en-US" altLang="zh-CN" dirty="0">
                <a:latin typeface="宋体" panose="02010600030101010101" pitchFamily="2" charset="-122"/>
                <a:ea typeface="宋体" panose="02010600030101010101" pitchFamily="2" charset="-122"/>
              </a:rPr>
              <a:t>Linux</a:t>
            </a:r>
            <a:r>
              <a:rPr lang="zh-CN" altLang="en-US" dirty="0">
                <a:latin typeface="宋体" panose="02010600030101010101" pitchFamily="2" charset="-122"/>
                <a:ea typeface="宋体" panose="02010600030101010101" pitchFamily="2" charset="-122"/>
              </a:rPr>
              <a:t>的故事</a:t>
            </a:r>
            <a:r>
              <a:rPr lang="en-US" altLang="zh-CN" dirty="0">
                <a:latin typeface="宋体" panose="02010600030101010101" pitchFamily="2" charset="-122"/>
                <a:ea typeface="宋体" panose="02010600030101010101" pitchFamily="2" charset="-122"/>
              </a:rPr>
              <a:t>——Unix</a:t>
            </a:r>
            <a:r>
              <a:rPr lang="zh-CN" altLang="en-US" dirty="0">
                <a:latin typeface="宋体" panose="02010600030101010101" pitchFamily="2" charset="-122"/>
                <a:ea typeface="宋体" panose="02010600030101010101" pitchFamily="2" charset="-122"/>
              </a:rPr>
              <a:t>的两个分支：</a:t>
            </a:r>
            <a:r>
              <a:rPr lang="en-US" altLang="zh-CN" dirty="0">
                <a:latin typeface="宋体" panose="02010600030101010101" pitchFamily="2" charset="-122"/>
                <a:ea typeface="宋体" panose="02010600030101010101" pitchFamily="2" charset="-122"/>
              </a:rPr>
              <a:t>Bell</a:t>
            </a:r>
            <a:r>
              <a:rPr lang="zh-CN" altLang="en-US" dirty="0">
                <a:latin typeface="宋体" panose="02010600030101010101" pitchFamily="2" charset="-122"/>
                <a:ea typeface="宋体" panose="02010600030101010101" pitchFamily="2" charset="-122"/>
              </a:rPr>
              <a:t>的</a:t>
            </a:r>
            <a:r>
              <a:rPr lang="en-US" altLang="zh-CN" dirty="0">
                <a:latin typeface="宋体" panose="02010600030101010101" pitchFamily="2" charset="-122"/>
                <a:ea typeface="宋体" panose="02010600030101010101" pitchFamily="2" charset="-122"/>
              </a:rPr>
              <a:t>Unix</a:t>
            </a:r>
            <a:r>
              <a:rPr lang="zh-CN" altLang="en-US" dirty="0">
                <a:latin typeface="宋体" panose="02010600030101010101" pitchFamily="2" charset="-122"/>
                <a:ea typeface="宋体" panose="02010600030101010101" pitchFamily="2" charset="-122"/>
              </a:rPr>
              <a:t>和</a:t>
            </a:r>
            <a:r>
              <a:rPr lang="en-US" altLang="zh-CN" dirty="0">
                <a:latin typeface="宋体" panose="02010600030101010101" pitchFamily="2" charset="-122"/>
                <a:ea typeface="宋体" panose="02010600030101010101" pitchFamily="2" charset="-122"/>
              </a:rPr>
              <a:t>BSD Unix</a:t>
            </a:r>
            <a:r>
              <a:rPr lang="zh-CN" altLang="en-US" dirty="0">
                <a:latin typeface="宋体" panose="02010600030101010101" pitchFamily="2" charset="-122"/>
                <a:ea typeface="宋体" panose="02010600030101010101" pitchFamily="2" charset="-122"/>
              </a:rPr>
              <a:t>。五版</a:t>
            </a:r>
            <a:r>
              <a:rPr lang="en-US" altLang="zh-CN" dirty="0">
                <a:latin typeface="宋体" panose="02010600030101010101" pitchFamily="2" charset="-122"/>
                <a:ea typeface="宋体" panose="02010600030101010101" pitchFamily="2" charset="-122"/>
              </a:rPr>
              <a:t>Unix</a:t>
            </a:r>
            <a:r>
              <a:rPr lang="zh-CN" altLang="en-US" dirty="0">
                <a:latin typeface="宋体" panose="02010600030101010101" pitchFamily="2" charset="-122"/>
                <a:ea typeface="宋体" panose="02010600030101010101" pitchFamily="2" charset="-122"/>
              </a:rPr>
              <a:t>开始商业授权使用。荷兰有个大学教授</a:t>
            </a:r>
            <a:r>
              <a:rPr lang="zh-CN" altLang="en-US" dirty="0">
                <a:latin typeface="宋体" panose="02010600030101010101" pitchFamily="2" charset="-122"/>
                <a:ea typeface="宋体" panose="02010600030101010101" pitchFamily="2" charset="-122"/>
                <a:hlinkClick r:id="rId2" action="ppaction://hlinkfile"/>
              </a:rPr>
              <a:t>安德鲁</a:t>
            </a:r>
            <a:r>
              <a:rPr lang="zh-CN" altLang="en-US" dirty="0">
                <a:latin typeface="宋体" panose="02010600030101010101" pitchFamily="2" charset="-122"/>
                <a:ea typeface="宋体" panose="02010600030101010101" pitchFamily="2" charset="-122"/>
              </a:rPr>
              <a:t>写了一个</a:t>
            </a:r>
            <a:r>
              <a:rPr lang="en-US" altLang="zh-CN" dirty="0" err="1">
                <a:latin typeface="宋体" panose="02010600030101010101" pitchFamily="2" charset="-122"/>
                <a:ea typeface="宋体" panose="02010600030101010101" pitchFamily="2" charset="-122"/>
              </a:rPr>
              <a:t>Minix</a:t>
            </a:r>
            <a:r>
              <a:rPr lang="zh-CN" altLang="en-US" dirty="0">
                <a:latin typeface="宋体" panose="02010600030101010101" pitchFamily="2" charset="-122"/>
                <a:ea typeface="宋体" panose="02010600030101010101" pitchFamily="2" charset="-122"/>
              </a:rPr>
              <a:t>，类似于</a:t>
            </a:r>
            <a:r>
              <a:rPr lang="en-US" altLang="zh-CN" dirty="0">
                <a:latin typeface="宋体" panose="02010600030101010101" pitchFamily="2" charset="-122"/>
                <a:ea typeface="宋体" panose="02010600030101010101" pitchFamily="2" charset="-122"/>
              </a:rPr>
              <a:t>Unix</a:t>
            </a:r>
            <a:r>
              <a:rPr lang="zh-CN" altLang="en-US" dirty="0">
                <a:latin typeface="宋体" panose="02010600030101010101" pitchFamily="2" charset="-122"/>
                <a:ea typeface="宋体" panose="02010600030101010101" pitchFamily="2" charset="-122"/>
              </a:rPr>
              <a:t>，专用于教学。拒绝他人改进合并。于是芬兰小子</a:t>
            </a:r>
            <a:r>
              <a:rPr lang="en-US" altLang="zh-CN" dirty="0">
                <a:latin typeface="宋体" panose="02010600030101010101" pitchFamily="2" charset="-122"/>
                <a:ea typeface="宋体" panose="02010600030101010101" pitchFamily="2" charset="-122"/>
              </a:rPr>
              <a:t>Linus Torvalds(</a:t>
            </a:r>
            <a:r>
              <a:rPr lang="zh-CN" altLang="en-US" dirty="0">
                <a:latin typeface="宋体" panose="02010600030101010101" pitchFamily="2" charset="-122"/>
                <a:ea typeface="宋体" panose="02010600030101010101" pitchFamily="2" charset="-122"/>
              </a:rPr>
              <a:t>林纳斯</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托瓦兹</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于</a:t>
            </a:r>
            <a:r>
              <a:rPr lang="en-US" altLang="zh-CN" dirty="0">
                <a:latin typeface="宋体" panose="02010600030101010101" pitchFamily="2" charset="-122"/>
                <a:ea typeface="宋体" panose="02010600030101010101" pitchFamily="2" charset="-122"/>
              </a:rPr>
              <a:t>1991</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9</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17</a:t>
            </a:r>
            <a:r>
              <a:rPr lang="zh-CN" altLang="en-US" dirty="0">
                <a:latin typeface="宋体" panose="02010600030101010101" pitchFamily="2" charset="-122"/>
                <a:ea typeface="宋体" panose="02010600030101010101" pitchFamily="2" charset="-122"/>
              </a:rPr>
              <a:t>日，在互联网上公布了自己写的类似于</a:t>
            </a:r>
            <a:r>
              <a:rPr lang="en-US" altLang="zh-CN" dirty="0">
                <a:latin typeface="宋体" panose="02010600030101010101" pitchFamily="2" charset="-122"/>
                <a:ea typeface="宋体" panose="02010600030101010101" pitchFamily="2" charset="-122"/>
              </a:rPr>
              <a:t>Unix</a:t>
            </a:r>
            <a:r>
              <a:rPr lang="zh-CN" altLang="en-US" dirty="0">
                <a:latin typeface="宋体" panose="02010600030101010101" pitchFamily="2" charset="-122"/>
                <a:ea typeface="宋体" panose="02010600030101010101" pitchFamily="2" charset="-122"/>
              </a:rPr>
              <a:t>的</a:t>
            </a:r>
            <a:r>
              <a:rPr lang="en-US" altLang="zh-CN" dirty="0">
                <a:latin typeface="宋体" panose="02010600030101010101" pitchFamily="2" charset="-122"/>
                <a:ea typeface="宋体" panose="02010600030101010101" pitchFamily="2" charset="-122"/>
              </a:rPr>
              <a:t>Linux</a:t>
            </a:r>
            <a:r>
              <a:rPr lang="zh-CN" altLang="en-US" dirty="0">
                <a:latin typeface="宋体" panose="02010600030101010101" pitchFamily="2" charset="-122"/>
                <a:ea typeface="宋体" panose="02010600030101010101" pitchFamily="2" charset="-122"/>
              </a:rPr>
              <a:t>，发布了一个帖子，大概就是说：我写了一个操作系统的内核，但是还不够完善，你们以任何形式使用不收费，也可以帮助我一起修改。帖子发出后引起了强烈的反响。在大家的努力下，于</a:t>
            </a:r>
            <a:r>
              <a:rPr lang="en-US" altLang="zh-CN" dirty="0">
                <a:latin typeface="宋体" panose="02010600030101010101" pitchFamily="2" charset="-122"/>
                <a:ea typeface="宋体" panose="02010600030101010101" pitchFamily="2" charset="-122"/>
              </a:rPr>
              <a:t>1994</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Linux</a:t>
            </a:r>
            <a:r>
              <a:rPr lang="zh-CN" altLang="en-US" dirty="0">
                <a:latin typeface="宋体" panose="02010600030101010101" pitchFamily="2" charset="-122"/>
                <a:ea typeface="宋体" panose="02010600030101010101" pitchFamily="2" charset="-122"/>
              </a:rPr>
              <a:t>的</a:t>
            </a:r>
            <a:r>
              <a:rPr lang="en-US" altLang="zh-CN" dirty="0">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版本正式发布。</a:t>
            </a:r>
            <a:endParaRPr lang="en-US" altLang="zh-CN" dirty="0">
              <a:latin typeface="宋体" panose="02010600030101010101" pitchFamily="2" charset="-122"/>
              <a:ea typeface="宋体" panose="02010600030101010101" pitchFamily="2" charset="-122"/>
            </a:endParaRPr>
          </a:p>
          <a:p>
            <a:endParaRPr lang="en-US" altLang="zh-CN" b="1" i="1" dirty="0">
              <a:latin typeface="宋体" panose="02010600030101010101" pitchFamily="2" charset="-122"/>
              <a:ea typeface="宋体" panose="02010600030101010101" pitchFamily="2" charset="-122"/>
            </a:endParaRPr>
          </a:p>
          <a:p>
            <a:r>
              <a:rPr lang="zh-CN" altLang="en-US" b="1" i="1" dirty="0">
                <a:latin typeface="宋体" panose="02010600030101010101" pitchFamily="2" charset="-122"/>
                <a:ea typeface="宋体" panose="02010600030101010101" pitchFamily="2" charset="-122"/>
              </a:rPr>
              <a:t>自由软件宣言：自由使用、自由学习和修改、自由分发、自由创建衍生版。</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66511518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4393</TotalTime>
  <Words>4327</Words>
  <Application>Microsoft Office PowerPoint</Application>
  <PresentationFormat>宽屏</PresentationFormat>
  <Paragraphs>294</Paragraphs>
  <Slides>61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61</vt:i4>
      </vt:variant>
    </vt:vector>
  </HeadingPairs>
  <TitlesOfParts>
    <vt:vector size="70" baseType="lpstr">
      <vt:lpstr>-apple-system</vt:lpstr>
      <vt:lpstr>等线</vt:lpstr>
      <vt:lpstr>华文中宋</vt:lpstr>
      <vt:lpstr>宋体</vt:lpstr>
      <vt:lpstr>arial</vt:lpstr>
      <vt:lpstr>arial</vt:lpstr>
      <vt:lpstr>Garamond</vt:lpstr>
      <vt:lpstr>Times New Roman</vt:lpstr>
      <vt:lpstr>环保</vt:lpstr>
      <vt:lpstr>Linux操作系统</vt:lpstr>
      <vt:lpstr>课程的目标</vt:lpstr>
      <vt:lpstr>课程所需的先期知识</vt:lpstr>
      <vt:lpstr>几个重要概念</vt:lpstr>
      <vt:lpstr>学好Linux的方法</vt:lpstr>
      <vt:lpstr>第一篇   基础</vt:lpstr>
      <vt:lpstr> 1.  认识Linux</vt:lpstr>
      <vt:lpstr>1.1 Linux的起源</vt:lpstr>
      <vt:lpstr>Linux的起源续</vt:lpstr>
      <vt:lpstr>1.2  Linux的组成特点</vt:lpstr>
      <vt:lpstr>1.3  Linux的版本</vt:lpstr>
      <vt:lpstr>2017十大Linux发行版</vt:lpstr>
      <vt:lpstr>2018十佳Linux发行版</vt:lpstr>
      <vt:lpstr>2018十大Linux发行版</vt:lpstr>
      <vt:lpstr>Distrowatch网站的Linux发行版TOP10（2019）</vt:lpstr>
      <vt:lpstr> 2020年最佳Linux发行版 (The Best Linux Distros 2020) </vt:lpstr>
      <vt:lpstr>2021年最受欢迎Linux桌面操作系统前十名</vt:lpstr>
      <vt:lpstr>2022年1月Linux发行版排行榜</vt:lpstr>
      <vt:lpstr>Linux发行版官方网站</vt:lpstr>
      <vt:lpstr>1.3  Linux资源网站</vt:lpstr>
      <vt:lpstr>Linux发行版的选择</vt:lpstr>
      <vt:lpstr>2. Ubuntu的安装</vt:lpstr>
      <vt:lpstr>2.1 双系统安装</vt:lpstr>
      <vt:lpstr>欢迎、准备安装和安装类型选择界面</vt:lpstr>
      <vt:lpstr>2.2  硬盘分区</vt:lpstr>
      <vt:lpstr>时区设置</vt:lpstr>
      <vt:lpstr>语言及键盘布局设置</vt:lpstr>
      <vt:lpstr>Ubuntu的用户名和密码设置</vt:lpstr>
      <vt:lpstr>重启——登录——进入桌面——关闭</vt:lpstr>
      <vt:lpstr>在桌面获取帮助和搜索应用程序</vt:lpstr>
      <vt:lpstr>2.3 系统修复</vt:lpstr>
      <vt:lpstr>重装Grub</vt:lpstr>
      <vt:lpstr>Linux系统的启动过程</vt:lpstr>
      <vt:lpstr>BIOS自检 和加载引导程序</vt:lpstr>
      <vt:lpstr>加载linux内核——启动超级进程init</vt:lpstr>
      <vt:lpstr>加载所选运行级别下的 默认或设定的配置参数文件</vt:lpstr>
      <vt:lpstr>启动运行级别程序，执行用户设置的定制启动</vt:lpstr>
      <vt:lpstr>3. Linux基本配置</vt:lpstr>
      <vt:lpstr>3.1  Linux的两类用户</vt:lpstr>
      <vt:lpstr>3.2  设置中文支持</vt:lpstr>
      <vt:lpstr>3.3  安装硬件驱动程序</vt:lpstr>
      <vt:lpstr>3.4 更新管理器</vt:lpstr>
      <vt:lpstr>3.5  编辑Grub的配置文件</vt:lpstr>
      <vt:lpstr>安装双系统的Grub配置文件调整过程</vt:lpstr>
      <vt:lpstr>3.6  Grub交互命令式编辑</vt:lpstr>
      <vt:lpstr>Grub的常用命令</vt:lpstr>
      <vt:lpstr>4. 桌面环境</vt:lpstr>
      <vt:lpstr>4.1 运行应用程序</vt:lpstr>
      <vt:lpstr>4.2  浏览文件系统</vt:lpstr>
      <vt:lpstr>4.3  创建一个文本文件</vt:lpstr>
      <vt:lpstr>Gedit</vt:lpstr>
      <vt:lpstr>4.4  个性化设置</vt:lpstr>
      <vt:lpstr>桌面背景和字体 </vt:lpstr>
      <vt:lpstr>显示器分辨率 </vt:lpstr>
      <vt:lpstr>代理服务器</vt:lpstr>
      <vt:lpstr>鼠标和键盘</vt:lpstr>
      <vt:lpstr>键盘快捷键</vt:lpstr>
      <vt:lpstr>Ubuntu的桌面</vt:lpstr>
      <vt:lpstr>4.5  X窗口系统</vt:lpstr>
      <vt:lpstr>X窗口系统</vt:lpstr>
      <vt:lpstr>X窗口系统启动过程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网络规划与设计</dc:title>
  <dc:creator>JXZ</dc:creator>
  <cp:lastModifiedBy>pillar</cp:lastModifiedBy>
  <cp:revision>253</cp:revision>
  <dcterms:created xsi:type="dcterms:W3CDTF">2017-02-20T13:25:00Z</dcterms:created>
  <dcterms:modified xsi:type="dcterms:W3CDTF">2022-02-23T03:24:12Z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2052-10.1.0.6235</vt:lpwstr>
  </property>
</Properties>
</file>